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78" r:id="rId26"/>
    <p:sldId id="279" r:id="rId27"/>
  </p:sldIdLst>
  <p:sldSz cx="24384000" cy="13716000"/>
  <p:notesSz cx="6858000" cy="9313863"/>
  <p:embeddedFontLst>
    <p:embeddedFont>
      <p:font typeface="Helvetica Neue"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1" y="4424085"/>
            <a:ext cx="5029199" cy="4191238"/>
          </a:xfrm>
          <a:prstGeom prst="rect">
            <a:avLst/>
          </a:prstGeom>
          <a:noFill/>
          <a:ln>
            <a:noFill/>
          </a:ln>
        </p:spPr>
        <p:txBody>
          <a:bodyPr lIns="91425" tIns="91425" rIns="91425" bIns="91425"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57" name="Shape 57"/>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50" name="Shape 150"/>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60" name="Shape 160"/>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71" name="Shape 171"/>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82" name="Shape 182"/>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92" name="Shape 192"/>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204" name="Shape 204"/>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215" name="Shape 215"/>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226" name="Shape 22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r>
              <a:rPr lang="en-US"/>
              <a:t>Start with 16 muscle groups, takes 5-10 x a day for 5 to 6 weeks to get good</a:t>
            </a:r>
          </a:p>
        </p:txBody>
      </p:sp>
      <p:sp>
        <p:nvSpPr>
          <p:cNvPr id="237" name="Shape 237"/>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r>
              <a:rPr lang="en-US"/>
              <a:t>Bubbles, activate parasympathetic nervous system, no bubble-related trauma</a:t>
            </a:r>
          </a:p>
        </p:txBody>
      </p:sp>
      <p:sp>
        <p:nvSpPr>
          <p:cNvPr id="249" name="Shape 249"/>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67" name="Shape 67"/>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r>
              <a:rPr lang="en-US"/>
              <a:t>Bubbles, activate parasympathetic nervous system, no bubble-related trauma</a:t>
            </a:r>
          </a:p>
        </p:txBody>
      </p:sp>
      <p:sp>
        <p:nvSpPr>
          <p:cNvPr id="261" name="Shape 261"/>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272" name="Shape 272"/>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282" name="Shape 282"/>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304" name="Shape 304"/>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77" name="Shape 77"/>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87" name="Shape 87"/>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98" name="Shape 98"/>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r>
              <a:rPr lang="en-US"/>
              <a:t>All nice people who want me to succeed, underwear</a:t>
            </a:r>
          </a:p>
        </p:txBody>
      </p:sp>
      <p:sp>
        <p:nvSpPr>
          <p:cNvPr id="108" name="Shape 108"/>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r>
              <a:rPr lang="en-US"/>
              <a:t>I just talked about underpants in front of a whole bunch of people i want to respect </a:t>
            </a:r>
          </a:p>
        </p:txBody>
      </p:sp>
      <p:sp>
        <p:nvSpPr>
          <p:cNvPr id="118" name="Shape 118"/>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28" name="Shape 128"/>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0" y="4424085"/>
            <a:ext cx="5029200" cy="4191238"/>
          </a:xfrm>
          <a:prstGeom prst="rect">
            <a:avLst/>
          </a:prstGeom>
        </p:spPr>
        <p:txBody>
          <a:bodyPr lIns="91425" tIns="91425" rIns="91425" bIns="91425" anchor="t" anchorCtr="0">
            <a:noAutofit/>
          </a:bodyPr>
          <a:lstStyle/>
          <a:p>
            <a:pPr lvl="0" rtl="0">
              <a:spcBef>
                <a:spcPts val="0"/>
              </a:spcBef>
              <a:buNone/>
            </a:pPr>
            <a:endParaRPr/>
          </a:p>
        </p:txBody>
      </p:sp>
      <p:sp>
        <p:nvSpPr>
          <p:cNvPr id="140" name="Shape 140"/>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833937" y="2303858"/>
            <a:ext cx="14716126" cy="464343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11" name="Shape 11"/>
          <p:cNvSpPr txBox="1">
            <a:spLocks noGrp="1"/>
          </p:cNvSpPr>
          <p:nvPr>
            <p:ph type="body" idx="1"/>
          </p:nvPr>
        </p:nvSpPr>
        <p:spPr>
          <a:xfrm>
            <a:off x="4833937" y="7072311"/>
            <a:ext cx="14716126" cy="1589484"/>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2" name="Shape 12"/>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833937" y="8947546"/>
            <a:ext cx="14716126" cy="660797"/>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48" name="Shape 48"/>
          <p:cNvSpPr txBox="1">
            <a:spLocks noGrp="1"/>
          </p:cNvSpPr>
          <p:nvPr>
            <p:ph type="body" idx="2"/>
          </p:nvPr>
        </p:nvSpPr>
        <p:spPr>
          <a:xfrm>
            <a:off x="4833937" y="6000353"/>
            <a:ext cx="14716126" cy="9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49" name="Shape 49"/>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hoto">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3048000" y="0"/>
            <a:ext cx="18288000" cy="13716000"/>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52" name="Shape 52"/>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13"/>
        <p:cNvGrpSpPr/>
        <p:nvPr/>
      </p:nvGrpSpPr>
      <p:grpSpPr>
        <a:xfrm>
          <a:off x="0" y="0"/>
          <a:ext cx="0" cy="0"/>
          <a:chOff x="0" y="0"/>
          <a:chExt cx="0" cy="0"/>
        </a:xfrm>
      </p:grpSpPr>
      <p:sp>
        <p:nvSpPr>
          <p:cNvPr id="14" name="Shape 14"/>
          <p:cNvSpPr>
            <a:spLocks noGrp="1"/>
          </p:cNvSpPr>
          <p:nvPr>
            <p:ph type="pic" idx="2"/>
          </p:nvPr>
        </p:nvSpPr>
        <p:spPr>
          <a:xfrm>
            <a:off x="5307210" y="892967"/>
            <a:ext cx="13751719" cy="8322469"/>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5" name="Shape 15"/>
          <p:cNvSpPr txBox="1">
            <a:spLocks noGrp="1"/>
          </p:cNvSpPr>
          <p:nvPr>
            <p:ph type="title"/>
          </p:nvPr>
        </p:nvSpPr>
        <p:spPr>
          <a:xfrm>
            <a:off x="4833937" y="9447609"/>
            <a:ext cx="14716126" cy="200025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16" name="Shape 16"/>
          <p:cNvSpPr txBox="1">
            <a:spLocks noGrp="1"/>
          </p:cNvSpPr>
          <p:nvPr>
            <p:ph type="body" idx="1"/>
          </p:nvPr>
        </p:nvSpPr>
        <p:spPr>
          <a:xfrm>
            <a:off x="4833937" y="11519296"/>
            <a:ext cx="14716126" cy="1589486"/>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7" name="Shape 17"/>
          <p:cNvSpPr txBox="1">
            <a:spLocks noGrp="1"/>
          </p:cNvSpPr>
          <p:nvPr>
            <p:ph type="sldNum" idx="12"/>
          </p:nvPr>
        </p:nvSpPr>
        <p:spPr>
          <a:xfrm>
            <a:off x="11935814" y="13001625"/>
            <a:ext cx="494513" cy="511174"/>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833937" y="4536280"/>
            <a:ext cx="14716126" cy="464343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20" name="Shape 20"/>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21"/>
        <p:cNvGrpSpPr/>
        <p:nvPr/>
      </p:nvGrpSpPr>
      <p:grpSpPr>
        <a:xfrm>
          <a:off x="0" y="0"/>
          <a:ext cx="0" cy="0"/>
          <a:chOff x="0" y="0"/>
          <a:chExt cx="0" cy="0"/>
        </a:xfrm>
      </p:grpSpPr>
      <p:sp>
        <p:nvSpPr>
          <p:cNvPr id="22" name="Shape 22"/>
          <p:cNvSpPr>
            <a:spLocks noGrp="1"/>
          </p:cNvSpPr>
          <p:nvPr>
            <p:ph type="pic" idx="2"/>
          </p:nvPr>
        </p:nvSpPr>
        <p:spPr>
          <a:xfrm>
            <a:off x="12495609" y="892967"/>
            <a:ext cx="7500937" cy="11572875"/>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23" name="Shape 23"/>
          <p:cNvSpPr txBox="1">
            <a:spLocks noGrp="1"/>
          </p:cNvSpPr>
          <p:nvPr>
            <p:ph type="title"/>
          </p:nvPr>
        </p:nvSpPr>
        <p:spPr>
          <a:xfrm>
            <a:off x="4387453" y="892967"/>
            <a:ext cx="7500937" cy="560784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84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24" name="Shape 24"/>
          <p:cNvSpPr txBox="1">
            <a:spLocks noGrp="1"/>
          </p:cNvSpPr>
          <p:nvPr>
            <p:ph type="body" idx="1"/>
          </p:nvPr>
        </p:nvSpPr>
        <p:spPr>
          <a:xfrm>
            <a:off x="4387453" y="6697264"/>
            <a:ext cx="7500937" cy="576857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44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25" name="Shape 25"/>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Top">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387453" y="625077"/>
            <a:ext cx="15609094" cy="303609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28" name="Shape 28"/>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387453" y="625077"/>
            <a:ext cx="15609094" cy="303609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1" name="Shape 31"/>
          <p:cNvSpPr txBox="1">
            <a:spLocks noGrp="1"/>
          </p:cNvSpPr>
          <p:nvPr>
            <p:ph type="body" idx="1"/>
          </p:nvPr>
        </p:nvSpPr>
        <p:spPr>
          <a:xfrm>
            <a:off x="4387453" y="3661171"/>
            <a:ext cx="15609094" cy="8840392"/>
          </a:xfrm>
          <a:prstGeom prst="rect">
            <a:avLst/>
          </a:prstGeom>
          <a:noFill/>
          <a:ln>
            <a:noFill/>
          </a:ln>
        </p:spPr>
        <p:txBody>
          <a:bodyPr lIns="91425" tIns="91425" rIns="91425" bIns="91425" anchor="ctr"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2" name="Shape 32"/>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33"/>
        <p:cNvGrpSpPr/>
        <p:nvPr/>
      </p:nvGrpSpPr>
      <p:grpSpPr>
        <a:xfrm>
          <a:off x="0" y="0"/>
          <a:ext cx="0" cy="0"/>
          <a:chOff x="0" y="0"/>
          <a:chExt cx="0" cy="0"/>
        </a:xfrm>
      </p:grpSpPr>
      <p:sp>
        <p:nvSpPr>
          <p:cNvPr id="34" name="Shape 34"/>
          <p:cNvSpPr>
            <a:spLocks noGrp="1"/>
          </p:cNvSpPr>
          <p:nvPr>
            <p:ph type="pic" idx="2"/>
          </p:nvPr>
        </p:nvSpPr>
        <p:spPr>
          <a:xfrm>
            <a:off x="12495609" y="3661171"/>
            <a:ext cx="7500937" cy="8840392"/>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5" name="Shape 35"/>
          <p:cNvSpPr txBox="1">
            <a:spLocks noGrp="1"/>
          </p:cNvSpPr>
          <p:nvPr>
            <p:ph type="title"/>
          </p:nvPr>
        </p:nvSpPr>
        <p:spPr>
          <a:xfrm>
            <a:off x="4387453" y="625077"/>
            <a:ext cx="15609094" cy="303609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6" name="Shape 36"/>
          <p:cNvSpPr txBox="1">
            <a:spLocks noGrp="1"/>
          </p:cNvSpPr>
          <p:nvPr>
            <p:ph type="body" idx="1"/>
          </p:nvPr>
        </p:nvSpPr>
        <p:spPr>
          <a:xfrm>
            <a:off x="4387453" y="3661171"/>
            <a:ext cx="7500937" cy="8840392"/>
          </a:xfrm>
          <a:prstGeom prst="rect">
            <a:avLst/>
          </a:prstGeom>
          <a:noFill/>
          <a:ln>
            <a:noFill/>
          </a:ln>
        </p:spPr>
        <p:txBody>
          <a:bodyPr lIns="91425" tIns="91425" rIns="91425" bIns="91425" anchor="ctr" anchorCtr="0"/>
          <a:lstStyle>
            <a:lvl1pPr marL="465364" marR="0" lvl="0" indent="-284389" algn="l" rtl="0">
              <a:lnSpc>
                <a:spcPct val="100000"/>
              </a:lnSpc>
              <a:spcBef>
                <a:spcPts val="4500"/>
              </a:spcBef>
              <a:spcAft>
                <a:spcPts val="0"/>
              </a:spcAft>
              <a:buClr>
                <a:srgbClr val="000000"/>
              </a:buClr>
              <a:buSzPct val="75000"/>
              <a:buFont typeface="Helvetica Neue"/>
              <a:buChar char="•"/>
              <a:defRPr sz="3800" b="0" i="0" u="none" strike="noStrike" cap="none">
                <a:solidFill>
                  <a:srgbClr val="000000"/>
                </a:solidFill>
                <a:latin typeface="Helvetica Neue"/>
                <a:ea typeface="Helvetica Neue"/>
                <a:cs typeface="Helvetica Neue"/>
                <a:sym typeface="Helvetica Neue"/>
              </a:defRPr>
            </a:lvl1pPr>
            <a:lvl2pPr marL="808264" marR="0" lvl="1" indent="-284389" algn="l" rtl="0">
              <a:lnSpc>
                <a:spcPct val="100000"/>
              </a:lnSpc>
              <a:spcBef>
                <a:spcPts val="4500"/>
              </a:spcBef>
              <a:spcAft>
                <a:spcPts val="0"/>
              </a:spcAft>
              <a:buClr>
                <a:srgbClr val="000000"/>
              </a:buClr>
              <a:buSzPct val="75000"/>
              <a:buFont typeface="Helvetica Neue"/>
              <a:buChar char="•"/>
              <a:defRPr sz="3800" b="0" i="0" u="none" strike="noStrike" cap="none">
                <a:solidFill>
                  <a:srgbClr val="000000"/>
                </a:solidFill>
                <a:latin typeface="Helvetica Neue"/>
                <a:ea typeface="Helvetica Neue"/>
                <a:cs typeface="Helvetica Neue"/>
                <a:sym typeface="Helvetica Neue"/>
              </a:defRPr>
            </a:lvl2pPr>
            <a:lvl3pPr marL="1151164" marR="0" lvl="2" indent="-284389" algn="l" rtl="0">
              <a:lnSpc>
                <a:spcPct val="100000"/>
              </a:lnSpc>
              <a:spcBef>
                <a:spcPts val="4500"/>
              </a:spcBef>
              <a:spcAft>
                <a:spcPts val="0"/>
              </a:spcAft>
              <a:buClr>
                <a:srgbClr val="000000"/>
              </a:buClr>
              <a:buSzPct val="75000"/>
              <a:buFont typeface="Helvetica Neue"/>
              <a:buChar char="•"/>
              <a:defRPr sz="3800" b="0" i="0" u="none" strike="noStrike" cap="none">
                <a:solidFill>
                  <a:srgbClr val="000000"/>
                </a:solidFill>
                <a:latin typeface="Helvetica Neue"/>
                <a:ea typeface="Helvetica Neue"/>
                <a:cs typeface="Helvetica Neue"/>
                <a:sym typeface="Helvetica Neue"/>
              </a:defRPr>
            </a:lvl3pPr>
            <a:lvl4pPr marL="1494064" marR="0" lvl="3" indent="-284389" algn="l" rtl="0">
              <a:lnSpc>
                <a:spcPct val="100000"/>
              </a:lnSpc>
              <a:spcBef>
                <a:spcPts val="4500"/>
              </a:spcBef>
              <a:spcAft>
                <a:spcPts val="0"/>
              </a:spcAft>
              <a:buClr>
                <a:srgbClr val="000000"/>
              </a:buClr>
              <a:buSzPct val="75000"/>
              <a:buFont typeface="Helvetica Neue"/>
              <a:buChar char="•"/>
              <a:defRPr sz="3800" b="0" i="0" u="none" strike="noStrike" cap="none">
                <a:solidFill>
                  <a:srgbClr val="000000"/>
                </a:solidFill>
                <a:latin typeface="Helvetica Neue"/>
                <a:ea typeface="Helvetica Neue"/>
                <a:cs typeface="Helvetica Neue"/>
                <a:sym typeface="Helvetica Neue"/>
              </a:defRPr>
            </a:lvl4pPr>
            <a:lvl5pPr marL="1836964" marR="0" lvl="4" indent="-284389" algn="l" rtl="0">
              <a:lnSpc>
                <a:spcPct val="100000"/>
              </a:lnSpc>
              <a:spcBef>
                <a:spcPts val="4500"/>
              </a:spcBef>
              <a:spcAft>
                <a:spcPts val="0"/>
              </a:spcAft>
              <a:buClr>
                <a:srgbClr val="000000"/>
              </a:buClr>
              <a:buSzPct val="75000"/>
              <a:buFont typeface="Helvetica Neue"/>
              <a:buChar char="•"/>
              <a:defRPr sz="38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7" name="Shape 37"/>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s">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387453" y="1785936"/>
            <a:ext cx="15609094" cy="10144125"/>
          </a:xfrm>
          <a:prstGeom prst="rect">
            <a:avLst/>
          </a:prstGeom>
          <a:noFill/>
          <a:ln>
            <a:noFill/>
          </a:ln>
        </p:spPr>
        <p:txBody>
          <a:bodyPr lIns="91425" tIns="91425" rIns="91425" bIns="91425" anchor="ctr"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40" name="Shape 40"/>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 3 Up">
    <p:spTree>
      <p:nvGrpSpPr>
        <p:cNvPr id="1" name="Shape 41"/>
        <p:cNvGrpSpPr/>
        <p:nvPr/>
      </p:nvGrpSpPr>
      <p:grpSpPr>
        <a:xfrm>
          <a:off x="0" y="0"/>
          <a:ext cx="0" cy="0"/>
          <a:chOff x="0" y="0"/>
          <a:chExt cx="0" cy="0"/>
        </a:xfrm>
      </p:grpSpPr>
      <p:sp>
        <p:nvSpPr>
          <p:cNvPr id="42" name="Shape 42"/>
          <p:cNvSpPr>
            <a:spLocks noGrp="1"/>
          </p:cNvSpPr>
          <p:nvPr>
            <p:ph type="pic" idx="2"/>
          </p:nvPr>
        </p:nvSpPr>
        <p:spPr>
          <a:xfrm>
            <a:off x="12495609" y="7161609"/>
            <a:ext cx="7500937" cy="5304234"/>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43" name="Shape 43"/>
          <p:cNvSpPr>
            <a:spLocks noGrp="1"/>
          </p:cNvSpPr>
          <p:nvPr>
            <p:ph type="pic" idx="3"/>
          </p:nvPr>
        </p:nvSpPr>
        <p:spPr>
          <a:xfrm>
            <a:off x="12504353" y="1250155"/>
            <a:ext cx="7500939" cy="5304234"/>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44" name="Shape 44"/>
          <p:cNvSpPr>
            <a:spLocks noGrp="1"/>
          </p:cNvSpPr>
          <p:nvPr>
            <p:ph type="pic" idx="4"/>
          </p:nvPr>
        </p:nvSpPr>
        <p:spPr>
          <a:xfrm>
            <a:off x="4387453" y="1250155"/>
            <a:ext cx="7500937" cy="11215687"/>
          </a:xfrm>
          <a:prstGeom prst="rect">
            <a:avLst/>
          </a:prstGeom>
          <a:noFill/>
          <a:ln>
            <a:noFill/>
          </a:ln>
        </p:spPr>
        <p:txBody>
          <a:bodyPr lIns="91425" tIns="91425" rIns="91425" bIns="91425" anchor="t"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45" name="Shape 45"/>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387453" y="625077"/>
            <a:ext cx="15609094" cy="303609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Shape 7"/>
          <p:cNvSpPr txBox="1">
            <a:spLocks noGrp="1"/>
          </p:cNvSpPr>
          <p:nvPr>
            <p:ph type="body" idx="1"/>
          </p:nvPr>
        </p:nvSpPr>
        <p:spPr>
          <a:xfrm>
            <a:off x="4387453" y="3661171"/>
            <a:ext cx="15609094" cy="8840392"/>
          </a:xfrm>
          <a:prstGeom prst="rect">
            <a:avLst/>
          </a:prstGeom>
          <a:noFill/>
          <a:ln>
            <a:noFill/>
          </a:ln>
        </p:spPr>
        <p:txBody>
          <a:bodyPr lIns="91425" tIns="91425" rIns="91425" bIns="91425" anchor="ctr" anchorCtr="0"/>
          <a:lstStyle>
            <a:lvl1pPr marL="617361" marR="0" lvl="0"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1pPr>
            <a:lvl2pPr marL="1061861" marR="0" lvl="1"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2pPr>
            <a:lvl3pPr marL="1506361" marR="0" lvl="2"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3pPr>
            <a:lvl4pPr marL="1950861" marR="0" lvl="3"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4pPr>
            <a:lvl5pPr marL="2395361" marR="0" lvl="4"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5pPr>
            <a:lvl6pPr marL="2839861" marR="0" lvl="5" indent="-379235"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6pPr>
            <a:lvl7pPr marL="3284361" marR="0" lvl="6"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7pPr>
            <a:lvl8pPr marL="3728861" marR="0" lvl="7"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8pPr>
            <a:lvl9pPr marL="4173361" marR="0" lvl="8" indent="-379236" algn="l" rtl="0">
              <a:lnSpc>
                <a:spcPct val="100000"/>
              </a:lnSpc>
              <a:spcBef>
                <a:spcPts val="5900"/>
              </a:spcBef>
              <a:spcAft>
                <a:spcPts val="0"/>
              </a:spcAft>
              <a:buClr>
                <a:srgbClr val="000000"/>
              </a:buClr>
              <a:buSzPct val="75000"/>
              <a:buFont typeface="Helvetica Neue"/>
              <a:buChar char="•"/>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11935814" y="13010553"/>
            <a:ext cx="494513" cy="511176"/>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a:t>
            </a:fld>
            <a:endParaRPr lang="en-US" sz="2400" b="0" i="0" u="none" strike="noStrike" cap="none">
              <a:solidFill>
                <a:srgbClr val="000000"/>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subTitle" idx="4294967295"/>
          </p:nvPr>
        </p:nvSpPr>
        <p:spPr>
          <a:xfrm>
            <a:off x="12283775" y="4062878"/>
            <a:ext cx="14716200" cy="6487799"/>
          </a:xfrm>
          <a:prstGeom prst="rect">
            <a:avLst/>
          </a:prstGeom>
          <a:noFill/>
          <a:ln>
            <a:noFill/>
          </a:ln>
        </p:spPr>
        <p:txBody>
          <a:bodyPr lIns="71425" tIns="71425" rIns="71425" bIns="71425" anchor="t" anchorCtr="0">
            <a:noAutofit/>
          </a:bodyPr>
          <a:lstStyle/>
          <a:p>
            <a:pPr marL="0" marR="0" lvl="0" indent="0" algn="ctr" rtl="0">
              <a:lnSpc>
                <a:spcPct val="100000"/>
              </a:lnSpc>
              <a:spcBef>
                <a:spcPts val="0"/>
              </a:spcBef>
              <a:spcAft>
                <a:spcPts val="0"/>
              </a:spcAft>
              <a:buClr>
                <a:srgbClr val="238DCD"/>
              </a:buClr>
              <a:buSzPct val="25000"/>
              <a:buFont typeface="Helvetica Neue"/>
              <a:buNone/>
            </a:pPr>
            <a:r>
              <a:rPr lang="en-US" sz="6000" b="1" i="0" u="none" strike="noStrike" cap="none">
                <a:solidFill>
                  <a:srgbClr val="238DCD"/>
                </a:solidFill>
                <a:latin typeface="Helvetica Neue"/>
                <a:ea typeface="Helvetica Neue"/>
                <a:cs typeface="Helvetica Neue"/>
                <a:sym typeface="Helvetica Neue"/>
              </a:rPr>
              <a:t>Using the Body to </a:t>
            </a:r>
          </a:p>
          <a:p>
            <a:pPr marL="0" marR="0" lvl="0" indent="0" algn="ctr" rtl="0">
              <a:lnSpc>
                <a:spcPct val="100000"/>
              </a:lnSpc>
              <a:spcBef>
                <a:spcPts val="0"/>
              </a:spcBef>
              <a:spcAft>
                <a:spcPts val="0"/>
              </a:spcAft>
              <a:buClr>
                <a:srgbClr val="238DCD"/>
              </a:buClr>
              <a:buSzPct val="25000"/>
              <a:buFont typeface="Helvetica Neue"/>
              <a:buNone/>
            </a:pPr>
            <a:r>
              <a:rPr lang="en-US" sz="6000" b="1" i="0" u="none" strike="noStrike" cap="none">
                <a:solidFill>
                  <a:srgbClr val="238DCD"/>
                </a:solidFill>
                <a:latin typeface="Helvetica Neue"/>
                <a:ea typeface="Helvetica Neue"/>
                <a:cs typeface="Helvetica Neue"/>
                <a:sym typeface="Helvetica Neue"/>
              </a:rPr>
              <a:t>Reg</a:t>
            </a:r>
            <a:r>
              <a:rPr lang="en-US" sz="6000" b="1">
                <a:solidFill>
                  <a:srgbClr val="238DCD"/>
                </a:solidFill>
              </a:rPr>
              <a:t>ulate Emotion:</a:t>
            </a:r>
          </a:p>
          <a:p>
            <a:pPr marL="0" marR="0" lvl="0" indent="0" algn="ctr" rtl="0">
              <a:lnSpc>
                <a:spcPct val="100000"/>
              </a:lnSpc>
              <a:spcBef>
                <a:spcPts val="0"/>
              </a:spcBef>
              <a:spcAft>
                <a:spcPts val="0"/>
              </a:spcAft>
              <a:buClr>
                <a:srgbClr val="238DCD"/>
              </a:buClr>
              <a:buSzPct val="25000"/>
              <a:buFont typeface="Helvetica Neue"/>
              <a:buNone/>
            </a:pPr>
            <a:r>
              <a:rPr lang="en-US" sz="4800" b="1">
                <a:solidFill>
                  <a:srgbClr val="238DCD"/>
                </a:solidFill>
              </a:rPr>
              <a:t>Perspectives from DBT</a:t>
            </a:r>
          </a:p>
          <a:p>
            <a:pPr marL="0" marR="0" lvl="0" indent="0" algn="ctr" rtl="0">
              <a:lnSpc>
                <a:spcPct val="100000"/>
              </a:lnSpc>
              <a:spcBef>
                <a:spcPts val="0"/>
              </a:spcBef>
              <a:spcAft>
                <a:spcPts val="0"/>
              </a:spcAft>
              <a:buClr>
                <a:srgbClr val="238DCD"/>
              </a:buClr>
              <a:buSzPct val="25000"/>
              <a:buFont typeface="Helvetica Neue"/>
              <a:buNone/>
            </a:pPr>
            <a:r>
              <a:rPr lang="en-US" sz="6000" b="1" i="0" u="none" strike="noStrike" cap="none">
                <a:solidFill>
                  <a:srgbClr val="238DCD"/>
                </a:solidFill>
                <a:latin typeface="Helvetica Neue"/>
                <a:ea typeface="Helvetica Neue"/>
                <a:cs typeface="Helvetica Neue"/>
                <a:sym typeface="Helvetica Neue"/>
              </a:rPr>
              <a:t> </a:t>
            </a:r>
          </a:p>
          <a:p>
            <a:pPr marL="0" marR="0" lvl="0" indent="0" algn="ctr" rtl="0">
              <a:lnSpc>
                <a:spcPct val="100000"/>
              </a:lnSpc>
              <a:spcBef>
                <a:spcPts val="0"/>
              </a:spcBef>
              <a:spcAft>
                <a:spcPts val="0"/>
              </a:spcAft>
              <a:buClr>
                <a:srgbClr val="238DCD"/>
              </a:buClr>
              <a:buSzPct val="25000"/>
              <a:buFont typeface="Helvetica Neue"/>
              <a:buNone/>
            </a:pPr>
            <a:r>
              <a:rPr lang="en-US" sz="6000" b="1" i="0" u="none" strike="noStrike" cap="none">
                <a:solidFill>
                  <a:srgbClr val="238DCD"/>
                </a:solidFill>
                <a:latin typeface="Helvetica Neue"/>
                <a:ea typeface="Helvetica Neue"/>
                <a:cs typeface="Helvetica Neue"/>
                <a:sym typeface="Helvetica Neue"/>
              </a:rPr>
              <a:t>Suzette Bray, LMFT</a:t>
            </a:r>
          </a:p>
        </p:txBody>
      </p:sp>
      <p:pic>
        <p:nvPicPr>
          <p:cNvPr id="60" name="Shape 60"/>
          <p:cNvPicPr preferRelativeResize="0"/>
          <p:nvPr/>
        </p:nvPicPr>
        <p:blipFill rotWithShape="1">
          <a:blip r:embed="rId3">
            <a:alphaModFix/>
          </a:blip>
          <a:srcRect/>
          <a:stretch/>
        </p:blipFill>
        <p:spPr>
          <a:xfrm>
            <a:off x="-266875" y="1295375"/>
            <a:ext cx="16453800" cy="9255300"/>
          </a:xfrm>
          <a:prstGeom prst="rect">
            <a:avLst/>
          </a:prstGeom>
          <a:noFill/>
          <a:ln>
            <a:noFill/>
          </a:ln>
        </p:spPr>
      </p:pic>
      <p:pic>
        <p:nvPicPr>
          <p:cNvPr id="61" name="Shape 61"/>
          <p:cNvPicPr preferRelativeResize="0"/>
          <p:nvPr/>
        </p:nvPicPr>
        <p:blipFill rotWithShape="1">
          <a:blip r:embed="rId4">
            <a:alphaModFix/>
          </a:blip>
          <a:srcRect/>
          <a:stretch/>
        </p:blipFill>
        <p:spPr>
          <a:xfrm flipH="1">
            <a:off x="-59532" y="11061152"/>
            <a:ext cx="24503100" cy="5351099"/>
          </a:xfrm>
          <a:prstGeom prst="rect">
            <a:avLst/>
          </a:prstGeom>
          <a:noFill/>
          <a:ln>
            <a:noFill/>
          </a:ln>
        </p:spPr>
      </p:pic>
      <p:sp>
        <p:nvSpPr>
          <p:cNvPr id="62" name="Shape 62"/>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63" name="Shape 63"/>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64" name="Shape 64"/>
          <p:cNvPicPr preferRelativeResize="0"/>
          <p:nvPr/>
        </p:nvPicPr>
        <p:blipFill rotWithShape="1">
          <a:blip r:embed="rId6">
            <a:alphaModFix/>
          </a:blip>
          <a:srcRect/>
          <a:stretch/>
        </p:blipFill>
        <p:spPr>
          <a:xfrm>
            <a:off x="16975031" y="11469910"/>
            <a:ext cx="693000" cy="5601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43" name="Shape 143"/>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44" name="Shape 144"/>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45" name="Shape 145"/>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46" name="Shape 146"/>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147" name="Shape 147"/>
          <p:cNvPicPr preferRelativeResize="0"/>
          <p:nvPr/>
        </p:nvPicPr>
        <p:blipFill>
          <a:blip r:embed="rId7">
            <a:alphaModFix/>
          </a:blip>
          <a:stretch>
            <a:fillRect/>
          </a:stretch>
        </p:blipFill>
        <p:spPr>
          <a:xfrm>
            <a:off x="4730749" y="117450"/>
            <a:ext cx="14369374" cy="10777024"/>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53" name="Shape 153"/>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54" name="Shape 154"/>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55" name="Shape 155"/>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56" name="Shape 156"/>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157" name="Shape 157"/>
          <p:cNvSpPr txBox="1"/>
          <p:nvPr/>
        </p:nvSpPr>
        <p:spPr>
          <a:xfrm>
            <a:off x="2610775" y="1511325"/>
            <a:ext cx="19162500" cy="7356900"/>
          </a:xfrm>
          <a:prstGeom prst="rect">
            <a:avLst/>
          </a:prstGeom>
          <a:noFill/>
          <a:ln>
            <a:noFill/>
          </a:ln>
        </p:spPr>
        <p:txBody>
          <a:bodyPr lIns="91425" tIns="91425" rIns="91425" bIns="91425" anchor="t" anchorCtr="0">
            <a:noAutofit/>
          </a:bodyPr>
          <a:lstStyle/>
          <a:p>
            <a:pPr lvl="0" algn="ctr" rtl="0">
              <a:spcBef>
                <a:spcPts val="0"/>
              </a:spcBef>
              <a:buNone/>
            </a:pPr>
            <a:r>
              <a:rPr lang="en-US" sz="7200" b="1">
                <a:solidFill>
                  <a:srgbClr val="2188CA"/>
                </a:solidFill>
                <a:latin typeface="Helvetica Neue"/>
                <a:ea typeface="Helvetica Neue"/>
                <a:cs typeface="Helvetica Neue"/>
                <a:sym typeface="Helvetica Neue"/>
              </a:rPr>
              <a:t>Validation</a:t>
            </a:r>
          </a:p>
          <a:p>
            <a:pPr lvl="0" algn="ctr" rtl="0">
              <a:spcBef>
                <a:spcPts val="0"/>
              </a:spcBef>
              <a:buNone/>
            </a:pPr>
            <a:endParaRPr sz="6000" b="1">
              <a:solidFill>
                <a:srgbClr val="2188CA"/>
              </a:solidFill>
              <a:latin typeface="Helvetica Neue"/>
              <a:ea typeface="Helvetica Neue"/>
              <a:cs typeface="Helvetica Neue"/>
              <a:sym typeface="Helvetica Neue"/>
            </a:endParaRPr>
          </a:p>
          <a:p>
            <a:pPr lvl="0" algn="ctr">
              <a:spcBef>
                <a:spcPts val="0"/>
              </a:spcBef>
              <a:buNone/>
            </a:pPr>
            <a:r>
              <a:rPr lang="en-US" sz="6000" b="1">
                <a:solidFill>
                  <a:srgbClr val="2188CA"/>
                </a:solidFill>
                <a:latin typeface="Helvetica Neue"/>
                <a:ea typeface="Helvetica Neue"/>
                <a:cs typeface="Helvetica Neue"/>
                <a:sym typeface="Helvetica Neue"/>
              </a:rPr>
              <a:t>To acknowledge and accept a person’s feelings, thoughts, and internal experience as valid and understandable.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63" name="Shape 163"/>
          <p:cNvPicPr preferRelativeResize="0"/>
          <p:nvPr/>
        </p:nvPicPr>
        <p:blipFill>
          <a:blip r:embed="rId4">
            <a:alphaModFix amt="13000"/>
          </a:blip>
          <a:stretch>
            <a:fillRect/>
          </a:stretch>
        </p:blipFill>
        <p:spPr>
          <a:xfrm>
            <a:off x="3745958" y="1942449"/>
            <a:ext cx="4477302" cy="9501799"/>
          </a:xfrm>
          <a:prstGeom prst="rect">
            <a:avLst/>
          </a:prstGeom>
          <a:noFill/>
          <a:ln>
            <a:noFill/>
          </a:ln>
        </p:spPr>
      </p:pic>
      <p:sp>
        <p:nvSpPr>
          <p:cNvPr id="164" name="Shape 164"/>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65" name="Shape 165"/>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66" name="Shape 166"/>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167" name="Shape 167"/>
          <p:cNvPicPr preferRelativeResize="0"/>
          <p:nvPr/>
        </p:nvPicPr>
        <p:blipFill>
          <a:blip r:embed="rId7">
            <a:alphaModFix/>
          </a:blip>
          <a:stretch>
            <a:fillRect/>
          </a:stretch>
        </p:blipFill>
        <p:spPr>
          <a:xfrm>
            <a:off x="3159125" y="1543050"/>
            <a:ext cx="4619625" cy="8043575"/>
          </a:xfrm>
          <a:prstGeom prst="rect">
            <a:avLst/>
          </a:prstGeom>
          <a:noFill/>
          <a:ln>
            <a:noFill/>
          </a:ln>
        </p:spPr>
      </p:pic>
      <p:sp>
        <p:nvSpPr>
          <p:cNvPr id="168" name="Shape 168"/>
          <p:cNvSpPr txBox="1"/>
          <p:nvPr/>
        </p:nvSpPr>
        <p:spPr>
          <a:xfrm>
            <a:off x="8953500" y="1301750"/>
            <a:ext cx="13652400" cy="8901000"/>
          </a:xfrm>
          <a:prstGeom prst="rect">
            <a:avLst/>
          </a:prstGeom>
          <a:noFill/>
          <a:ln>
            <a:noFill/>
          </a:ln>
        </p:spPr>
        <p:txBody>
          <a:bodyPr lIns="91425" tIns="91425" rIns="91425" bIns="91425" anchor="t" anchorCtr="0">
            <a:noAutofit/>
          </a:bodyPr>
          <a:lstStyle/>
          <a:p>
            <a:pPr lvl="0" algn="ctr" rtl="0">
              <a:spcBef>
                <a:spcPts val="0"/>
              </a:spcBef>
              <a:buNone/>
            </a:pPr>
            <a:r>
              <a:rPr lang="en-US" sz="7200" b="1">
                <a:solidFill>
                  <a:srgbClr val="2188CA"/>
                </a:solidFill>
                <a:latin typeface="Helvetica Neue"/>
                <a:ea typeface="Helvetica Neue"/>
                <a:cs typeface="Helvetica Neue"/>
                <a:sym typeface="Helvetica Neue"/>
              </a:rPr>
              <a:t>Subjective Units of Distress (SUDs)</a:t>
            </a:r>
          </a:p>
          <a:p>
            <a:pPr lvl="0" algn="ctr" rtl="0">
              <a:spcBef>
                <a:spcPts val="0"/>
              </a:spcBef>
              <a:buNone/>
            </a:pPr>
            <a:endParaRPr sz="6000" b="1">
              <a:solidFill>
                <a:srgbClr val="2188CA"/>
              </a:solidFill>
              <a:latin typeface="Helvetica Neue"/>
              <a:ea typeface="Helvetica Neue"/>
              <a:cs typeface="Helvetica Neue"/>
              <a:sym typeface="Helvetica Neue"/>
            </a:endParaRPr>
          </a:p>
          <a:p>
            <a:pPr lvl="0">
              <a:spcBef>
                <a:spcPts val="0"/>
              </a:spcBef>
              <a:buNone/>
            </a:pPr>
            <a:r>
              <a:rPr lang="en-US" sz="6000" b="1">
                <a:solidFill>
                  <a:srgbClr val="2188CA"/>
                </a:solidFill>
                <a:highlight>
                  <a:srgbClr val="FFFFFF"/>
                </a:highlight>
                <a:latin typeface="Helvetica Neue"/>
                <a:ea typeface="Helvetica Neue"/>
                <a:cs typeface="Helvetica Neue"/>
                <a:sym typeface="Helvetica Neue"/>
              </a:rPr>
              <a:t>A scale of 0 to 100 for measuring the </a:t>
            </a:r>
            <a:r>
              <a:rPr lang="en-US" sz="6000" b="1">
                <a:solidFill>
                  <a:srgbClr val="2188CA"/>
                </a:solidFill>
                <a:highlight>
                  <a:srgbClr val="FFFFFF"/>
                </a:highlight>
                <a:latin typeface="Helvetica Neue"/>
                <a:ea typeface="Helvetica Neue"/>
                <a:cs typeface="Helvetica Neue"/>
                <a:sym typeface="Helvetica Neue"/>
                <a:hlinkClick r:id="rId8"/>
              </a:rPr>
              <a:t>subjective</a:t>
            </a:r>
            <a:r>
              <a:rPr lang="en-US" sz="6000" b="1">
                <a:solidFill>
                  <a:srgbClr val="2188CA"/>
                </a:solidFill>
                <a:highlight>
                  <a:srgbClr val="FFFFFF"/>
                </a:highlight>
                <a:latin typeface="Helvetica Neue"/>
                <a:ea typeface="Helvetica Neue"/>
                <a:cs typeface="Helvetica Neue"/>
                <a:sym typeface="Helvetica Neue"/>
              </a:rPr>
              <a:t> intensity of disturbance or distress currently experienced by an individual.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74" name="Shape 174"/>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75" name="Shape 175"/>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76" name="Shape 176"/>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77" name="Shape 177"/>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178" name="Shape 178"/>
          <p:cNvSpPr txBox="1"/>
          <p:nvPr/>
        </p:nvSpPr>
        <p:spPr>
          <a:xfrm>
            <a:off x="4222750" y="2190750"/>
            <a:ext cx="14287500" cy="6826200"/>
          </a:xfrm>
          <a:prstGeom prst="rect">
            <a:avLst/>
          </a:prstGeom>
          <a:noFill/>
          <a:ln>
            <a:noFill/>
          </a:ln>
        </p:spPr>
        <p:txBody>
          <a:bodyPr lIns="91425" tIns="91425" rIns="91425" bIns="91425" anchor="t" anchorCtr="0">
            <a:noAutofit/>
          </a:bodyPr>
          <a:lstStyle/>
          <a:p>
            <a:pPr lvl="0">
              <a:spcBef>
                <a:spcPts val="0"/>
              </a:spcBef>
              <a:buNone/>
            </a:pPr>
            <a:endParaRPr>
              <a:latin typeface="Helvetica Neue"/>
              <a:ea typeface="Helvetica Neue"/>
              <a:cs typeface="Helvetica Neue"/>
              <a:sym typeface="Helvetica Neue"/>
            </a:endParaRPr>
          </a:p>
        </p:txBody>
      </p:sp>
      <p:sp>
        <p:nvSpPr>
          <p:cNvPr id="179" name="Shape 179"/>
          <p:cNvSpPr txBox="1"/>
          <p:nvPr/>
        </p:nvSpPr>
        <p:spPr>
          <a:xfrm>
            <a:off x="2254250" y="1714500"/>
            <a:ext cx="19145400" cy="10794900"/>
          </a:xfrm>
          <a:prstGeom prst="rect">
            <a:avLst/>
          </a:prstGeom>
          <a:noFill/>
          <a:ln>
            <a:noFill/>
          </a:ln>
        </p:spPr>
        <p:txBody>
          <a:bodyPr lIns="91425" tIns="91425" rIns="91425" bIns="91425" anchor="t" anchorCtr="0">
            <a:noAutofit/>
          </a:bodyPr>
          <a:lstStyle/>
          <a:p>
            <a:pPr lvl="0" algn="ctr" rtl="0">
              <a:spcBef>
                <a:spcPts val="0"/>
              </a:spcBef>
              <a:buNone/>
            </a:pPr>
            <a:r>
              <a:rPr lang="en-US" sz="6000" b="1">
                <a:solidFill>
                  <a:srgbClr val="2188CA"/>
                </a:solidFill>
                <a:latin typeface="Helvetica Neue"/>
                <a:ea typeface="Helvetica Neue"/>
                <a:cs typeface="Helvetica Neue"/>
                <a:sym typeface="Helvetica Neue"/>
              </a:rPr>
              <a:t>The Bio in the Bio-Social Theory</a:t>
            </a:r>
          </a:p>
          <a:p>
            <a:pPr lvl="0" algn="ctr" rtl="0">
              <a:spcBef>
                <a:spcPts val="0"/>
              </a:spcBef>
              <a:buNone/>
            </a:pPr>
            <a:r>
              <a:rPr lang="en-US" sz="6000" b="1">
                <a:solidFill>
                  <a:srgbClr val="2188CA"/>
                </a:solidFill>
                <a:latin typeface="Helvetica Neue"/>
                <a:ea typeface="Helvetica Neue"/>
                <a:cs typeface="Helvetica Neue"/>
                <a:sym typeface="Helvetica Neue"/>
              </a:rPr>
              <a:t>or</a:t>
            </a:r>
          </a:p>
          <a:p>
            <a:pPr lvl="0" algn="ctr" rtl="0">
              <a:spcBef>
                <a:spcPts val="0"/>
              </a:spcBef>
              <a:buNone/>
            </a:pPr>
            <a:r>
              <a:rPr lang="en-US" sz="6000" b="1">
                <a:solidFill>
                  <a:srgbClr val="2188CA"/>
                </a:solidFill>
                <a:latin typeface="Helvetica Neue"/>
                <a:ea typeface="Helvetica Neue"/>
                <a:cs typeface="Helvetica Neue"/>
                <a:sym typeface="Helvetica Neue"/>
              </a:rPr>
              <a:t>Why fabulous interventions don’t work sometimes for some people.</a:t>
            </a:r>
          </a:p>
          <a:p>
            <a:pPr lvl="0" algn="ctr" rtl="0">
              <a:spcBef>
                <a:spcPts val="0"/>
              </a:spcBef>
              <a:buNone/>
            </a:pPr>
            <a:endParaRPr sz="6000" b="1">
              <a:solidFill>
                <a:srgbClr val="2188CA"/>
              </a:solidFill>
              <a:latin typeface="Helvetica Neue"/>
              <a:ea typeface="Helvetica Neue"/>
              <a:cs typeface="Helvetica Neue"/>
              <a:sym typeface="Helvetica Neue"/>
            </a:endParaRPr>
          </a:p>
          <a:p>
            <a:pPr lvl="0" rtl="0">
              <a:spcBef>
                <a:spcPts val="0"/>
              </a:spcBef>
              <a:buNone/>
            </a:pPr>
            <a:r>
              <a:rPr lang="en-US" sz="6000" b="1">
                <a:solidFill>
                  <a:srgbClr val="2188CA"/>
                </a:solidFill>
                <a:latin typeface="Helvetica Neue"/>
                <a:ea typeface="Helvetica Neue"/>
                <a:cs typeface="Helvetica Neue"/>
                <a:sym typeface="Helvetica Neue"/>
              </a:rPr>
              <a:t>Some people are born with a biological vulnerability to emotions:</a:t>
            </a:r>
          </a:p>
          <a:p>
            <a:pPr marL="36576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High sensitivity to emotions</a:t>
            </a:r>
          </a:p>
          <a:p>
            <a:pPr marL="36576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High reactivity to emotions</a:t>
            </a:r>
          </a:p>
          <a:p>
            <a:pPr marL="36576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Slow return to baseline</a:t>
            </a:r>
          </a:p>
          <a:p>
            <a:pPr marL="36576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Difficulty successfully regulating emotions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85" name="Shape 185"/>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86" name="Shape 186"/>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87" name="Shape 187"/>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88" name="Shape 188"/>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189" name="Shape 189"/>
          <p:cNvPicPr preferRelativeResize="0"/>
          <p:nvPr/>
        </p:nvPicPr>
        <p:blipFill>
          <a:blip r:embed="rId7">
            <a:alphaModFix/>
          </a:blip>
          <a:stretch>
            <a:fillRect/>
          </a:stretch>
        </p:blipFill>
        <p:spPr>
          <a:xfrm>
            <a:off x="4794248" y="1260575"/>
            <a:ext cx="14190549" cy="8844100"/>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95" name="Shape 195"/>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96" name="Shape 196"/>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97" name="Shape 197"/>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98" name="Shape 198"/>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199" name="Shape 199"/>
          <p:cNvSpPr txBox="1"/>
          <p:nvPr/>
        </p:nvSpPr>
        <p:spPr>
          <a:xfrm>
            <a:off x="1140625" y="1286100"/>
            <a:ext cx="21928500" cy="2167200"/>
          </a:xfrm>
          <a:prstGeom prst="rect">
            <a:avLst/>
          </a:prstGeom>
          <a:noFill/>
          <a:ln>
            <a:noFill/>
          </a:ln>
        </p:spPr>
        <p:txBody>
          <a:bodyPr lIns="91425" tIns="91425" rIns="91425" bIns="91425" anchor="t" anchorCtr="0">
            <a:noAutofit/>
          </a:bodyPr>
          <a:lstStyle/>
          <a:p>
            <a:pPr lvl="0" algn="ctr">
              <a:spcBef>
                <a:spcPts val="0"/>
              </a:spcBef>
              <a:buNone/>
            </a:pPr>
            <a:r>
              <a:rPr lang="en-US" sz="6500" b="1">
                <a:solidFill>
                  <a:srgbClr val="2188CA"/>
                </a:solidFill>
                <a:latin typeface="Helvetica Neue"/>
                <a:ea typeface="Helvetica Neue"/>
                <a:cs typeface="Helvetica Neue"/>
                <a:sym typeface="Helvetica Neue"/>
              </a:rPr>
              <a:t>Categories of body-based skills to regulate emotions: </a:t>
            </a:r>
          </a:p>
          <a:p>
            <a:pPr lvl="0" algn="ctr">
              <a:spcBef>
                <a:spcPts val="0"/>
              </a:spcBef>
              <a:buNone/>
            </a:pPr>
            <a:r>
              <a:rPr lang="en-US" sz="6500" b="1" i="1">
                <a:solidFill>
                  <a:srgbClr val="2188CA"/>
                </a:solidFill>
                <a:latin typeface="Helvetica Neue"/>
                <a:ea typeface="Helvetica Neue"/>
                <a:cs typeface="Helvetica Neue"/>
                <a:sym typeface="Helvetica Neue"/>
              </a:rPr>
              <a:t>“DBT Style”</a:t>
            </a:r>
          </a:p>
        </p:txBody>
      </p:sp>
      <p:sp>
        <p:nvSpPr>
          <p:cNvPr id="200" name="Shape 200"/>
          <p:cNvSpPr txBox="1"/>
          <p:nvPr/>
        </p:nvSpPr>
        <p:spPr>
          <a:xfrm>
            <a:off x="3650000" y="4790625"/>
            <a:ext cx="16795800" cy="4933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01" name="Shape 201"/>
          <p:cNvSpPr txBox="1"/>
          <p:nvPr/>
        </p:nvSpPr>
        <p:spPr>
          <a:xfrm>
            <a:off x="4933225" y="3675978"/>
            <a:ext cx="14942100" cy="8157000"/>
          </a:xfrm>
          <a:prstGeom prst="rect">
            <a:avLst/>
          </a:prstGeom>
          <a:noFill/>
          <a:ln>
            <a:noFill/>
          </a:ln>
        </p:spPr>
        <p:txBody>
          <a:bodyPr lIns="91425" tIns="91425" rIns="91425" bIns="91425" anchor="t" anchorCtr="0">
            <a:noAutofit/>
          </a:bodyPr>
          <a:lstStyle/>
          <a:p>
            <a:pPr lvl="0" algn="ctr" rtl="0">
              <a:spcBef>
                <a:spcPts val="0"/>
              </a:spcBef>
              <a:buNone/>
            </a:pPr>
            <a:endParaRPr sz="6000" b="1" dirty="0">
              <a:solidFill>
                <a:srgbClr val="2188CA"/>
              </a:solidFill>
              <a:latin typeface="Helvetica Neue"/>
              <a:ea typeface="Helvetica Neue"/>
              <a:cs typeface="Helvetica Neue"/>
              <a:sym typeface="Helvetica Neue"/>
            </a:endParaRPr>
          </a:p>
          <a:p>
            <a:pPr lvl="0" algn="ctr" rtl="0">
              <a:spcBef>
                <a:spcPts val="0"/>
              </a:spcBef>
              <a:buNone/>
            </a:pPr>
            <a:r>
              <a:rPr lang="en-US" sz="6000" b="1" dirty="0">
                <a:solidFill>
                  <a:srgbClr val="2188CA"/>
                </a:solidFill>
                <a:latin typeface="Helvetica Neue"/>
                <a:ea typeface="Helvetica Neue"/>
                <a:cs typeface="Helvetica Neue"/>
                <a:sym typeface="Helvetica Neue"/>
              </a:rPr>
              <a:t>Slow and Steady</a:t>
            </a:r>
          </a:p>
          <a:p>
            <a:pPr lvl="0" algn="ctr" rtl="0">
              <a:spcBef>
                <a:spcPts val="0"/>
              </a:spcBef>
              <a:buNone/>
            </a:pPr>
            <a:endParaRPr sz="6000" b="1" dirty="0">
              <a:solidFill>
                <a:srgbClr val="2188CA"/>
              </a:solidFill>
              <a:latin typeface="Helvetica Neue"/>
              <a:ea typeface="Helvetica Neue"/>
              <a:cs typeface="Helvetica Neue"/>
              <a:sym typeface="Helvetica Neue"/>
            </a:endParaRPr>
          </a:p>
          <a:p>
            <a:pPr lvl="0" algn="ctr" rtl="0">
              <a:spcBef>
                <a:spcPts val="0"/>
              </a:spcBef>
              <a:buNone/>
            </a:pPr>
            <a:r>
              <a:rPr lang="en-US" sz="7200" b="1" i="1" dirty="0">
                <a:solidFill>
                  <a:srgbClr val="2188CA"/>
                </a:solidFill>
                <a:latin typeface="Helvetica Neue"/>
                <a:ea typeface="Helvetica Neue"/>
                <a:cs typeface="Helvetica Neue"/>
                <a:sym typeface="Helvetica Neue"/>
              </a:rPr>
              <a:t>Picking up Speed...</a:t>
            </a:r>
          </a:p>
          <a:p>
            <a:pPr lvl="0" algn="ctr" rtl="0">
              <a:spcBef>
                <a:spcPts val="0"/>
              </a:spcBef>
              <a:buNone/>
            </a:pPr>
            <a:endParaRPr sz="6000" b="1" dirty="0">
              <a:solidFill>
                <a:srgbClr val="2188CA"/>
              </a:solidFill>
              <a:latin typeface="Helvetica Neue"/>
              <a:ea typeface="Helvetica Neue"/>
              <a:cs typeface="Helvetica Neue"/>
              <a:sym typeface="Helvetica Neue"/>
            </a:endParaRPr>
          </a:p>
          <a:p>
            <a:pPr lvl="0" algn="ctr" rtl="0">
              <a:spcBef>
                <a:spcPts val="0"/>
              </a:spcBef>
              <a:buNone/>
            </a:pPr>
            <a:r>
              <a:rPr lang="en-US" sz="11000" b="1" i="1" dirty="0">
                <a:solidFill>
                  <a:srgbClr val="2188CA"/>
                </a:solidFill>
                <a:latin typeface="Helvetica Neue"/>
                <a:ea typeface="Helvetica Neue"/>
                <a:cs typeface="Helvetica Neue"/>
                <a:sym typeface="Helvetica Neue"/>
              </a:rPr>
              <a:t>TURBOCHARGED!</a:t>
            </a:r>
          </a:p>
          <a:p>
            <a:pPr lvl="0" algn="ctr" rtl="0">
              <a:spcBef>
                <a:spcPts val="0"/>
              </a:spcBef>
              <a:buNone/>
            </a:pPr>
            <a:endParaRPr sz="11000" b="1" dirty="0">
              <a:solidFill>
                <a:srgbClr val="2188CA"/>
              </a:solidFill>
              <a:latin typeface="Helvetica Neue"/>
              <a:ea typeface="Helvetica Neue"/>
              <a:cs typeface="Helvetica Neue"/>
              <a:sym typeface="Helvetica Neue"/>
            </a:endParaRPr>
          </a:p>
          <a:p>
            <a:pPr lvl="0">
              <a:spcBef>
                <a:spcPts val="0"/>
              </a:spcBef>
              <a:buNone/>
            </a:pPr>
            <a:endParaRPr sz="4800" b="1" dirty="0">
              <a:solidFill>
                <a:srgbClr val="2188CA"/>
              </a:solidFill>
              <a:latin typeface="Helvetica Neue"/>
              <a:ea typeface="Helvetica Neue"/>
              <a:cs typeface="Helvetica Neue"/>
              <a:sym typeface="Helvetica Neue"/>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07" name="Shape 207"/>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08" name="Shape 208"/>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09" name="Shape 209"/>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10" name="Shape 210"/>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11" name="Shape 211"/>
          <p:cNvSpPr txBox="1"/>
          <p:nvPr/>
        </p:nvSpPr>
        <p:spPr>
          <a:xfrm>
            <a:off x="3067050" y="3279250"/>
            <a:ext cx="18249900" cy="6348000"/>
          </a:xfrm>
          <a:prstGeom prst="rect">
            <a:avLst/>
          </a:prstGeom>
          <a:noFill/>
          <a:ln>
            <a:noFill/>
          </a:ln>
        </p:spPr>
        <p:txBody>
          <a:bodyPr lIns="91425" tIns="91425" rIns="91425" bIns="91425" anchor="t" anchorCtr="0">
            <a:noAutofit/>
          </a:bodyPr>
          <a:lstStyle/>
          <a:p>
            <a:pPr lvl="0" algn="ctr" rtl="0">
              <a:spcBef>
                <a:spcPts val="0"/>
              </a:spcBef>
              <a:buNone/>
            </a:pPr>
            <a:r>
              <a:rPr lang="en-US" sz="4800" b="1">
                <a:solidFill>
                  <a:srgbClr val="2188CA"/>
                </a:solidFill>
                <a:latin typeface="Helvetica Neue"/>
                <a:ea typeface="Helvetica Neue"/>
                <a:cs typeface="Helvetica Neue"/>
                <a:sym typeface="Helvetica Neue"/>
              </a:rPr>
              <a:t>Slower Acting Skills (but still super good!)</a:t>
            </a:r>
          </a:p>
          <a:p>
            <a:pPr lvl="0" rtl="0">
              <a:spcBef>
                <a:spcPts val="0"/>
              </a:spcBef>
              <a:buNone/>
            </a:pPr>
            <a:endParaRPr sz="4800" b="1">
              <a:solidFill>
                <a:srgbClr val="2188CA"/>
              </a:solidFill>
              <a:latin typeface="Helvetica Neue"/>
              <a:ea typeface="Helvetica Neue"/>
              <a:cs typeface="Helvetica Neue"/>
              <a:sym typeface="Helvetica Neue"/>
            </a:endParaRPr>
          </a:p>
          <a:p>
            <a:pPr marL="1371600" lvl="2"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Reduce vulnerability to emotion mind with PLEASE Skills</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PL- treat </a:t>
            </a:r>
            <a:r>
              <a:rPr lang="en-US" sz="4800" b="1" u="sng">
                <a:solidFill>
                  <a:srgbClr val="2188CA"/>
                </a:solidFill>
                <a:latin typeface="Helvetica Neue"/>
                <a:ea typeface="Helvetica Neue"/>
                <a:cs typeface="Helvetica Neue"/>
                <a:sym typeface="Helvetica Neue"/>
              </a:rPr>
              <a:t>P</a:t>
            </a:r>
            <a:r>
              <a:rPr lang="en-US" sz="4800" b="1">
                <a:solidFill>
                  <a:srgbClr val="2188CA"/>
                </a:solidFill>
                <a:latin typeface="Helvetica Neue"/>
                <a:ea typeface="Helvetica Neue"/>
                <a:cs typeface="Helvetica Neue"/>
                <a:sym typeface="Helvetica Neue"/>
              </a:rPr>
              <a:t>hysica</a:t>
            </a:r>
            <a:r>
              <a:rPr lang="en-US" sz="4800" b="1" u="sng">
                <a:solidFill>
                  <a:srgbClr val="2188CA"/>
                </a:solidFill>
                <a:latin typeface="Helvetica Neue"/>
                <a:ea typeface="Helvetica Neue"/>
                <a:cs typeface="Helvetica Neue"/>
                <a:sym typeface="Helvetica Neue"/>
              </a:rPr>
              <a:t>L</a:t>
            </a:r>
            <a:r>
              <a:rPr lang="en-US" sz="4800" b="1">
                <a:solidFill>
                  <a:srgbClr val="2188CA"/>
                </a:solidFill>
                <a:latin typeface="Helvetica Neue"/>
                <a:ea typeface="Helvetica Neue"/>
                <a:cs typeface="Helvetica Neue"/>
                <a:sym typeface="Helvetica Neue"/>
              </a:rPr>
              <a:t> illness</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E- balance </a:t>
            </a:r>
            <a:r>
              <a:rPr lang="en-US" sz="4800" b="1" u="sng">
                <a:solidFill>
                  <a:srgbClr val="2188CA"/>
                </a:solidFill>
                <a:latin typeface="Helvetica Neue"/>
                <a:ea typeface="Helvetica Neue"/>
                <a:cs typeface="Helvetica Neue"/>
                <a:sym typeface="Helvetica Neue"/>
              </a:rPr>
              <a:t>E</a:t>
            </a:r>
            <a:r>
              <a:rPr lang="en-US" sz="4800" b="1">
                <a:solidFill>
                  <a:srgbClr val="2188CA"/>
                </a:solidFill>
                <a:latin typeface="Helvetica Neue"/>
                <a:ea typeface="Helvetica Neue"/>
                <a:cs typeface="Helvetica Neue"/>
                <a:sym typeface="Helvetica Neue"/>
              </a:rPr>
              <a:t>ating</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A- avoid mood-</a:t>
            </a:r>
            <a:r>
              <a:rPr lang="en-US" sz="4800" b="1" u="sng">
                <a:solidFill>
                  <a:srgbClr val="2188CA"/>
                </a:solidFill>
                <a:latin typeface="Helvetica Neue"/>
                <a:ea typeface="Helvetica Neue"/>
                <a:cs typeface="Helvetica Neue"/>
                <a:sym typeface="Helvetica Neue"/>
              </a:rPr>
              <a:t>A</a:t>
            </a:r>
            <a:r>
              <a:rPr lang="en-US" sz="4800" b="1">
                <a:solidFill>
                  <a:srgbClr val="2188CA"/>
                </a:solidFill>
                <a:latin typeface="Helvetica Neue"/>
                <a:ea typeface="Helvetica Neue"/>
                <a:cs typeface="Helvetica Neue"/>
                <a:sym typeface="Helvetica Neue"/>
              </a:rPr>
              <a:t>ltering substances</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 balance </a:t>
            </a:r>
            <a:r>
              <a:rPr lang="en-US" sz="4800" b="1" u="sng">
                <a:solidFill>
                  <a:srgbClr val="2188CA"/>
                </a:solidFill>
                <a:latin typeface="Helvetica Neue"/>
                <a:ea typeface="Helvetica Neue"/>
                <a:cs typeface="Helvetica Neue"/>
                <a:sym typeface="Helvetica Neue"/>
              </a:rPr>
              <a:t>S</a:t>
            </a:r>
            <a:r>
              <a:rPr lang="en-US" sz="4800" b="1">
                <a:solidFill>
                  <a:srgbClr val="2188CA"/>
                </a:solidFill>
                <a:latin typeface="Helvetica Neue"/>
                <a:ea typeface="Helvetica Neue"/>
                <a:cs typeface="Helvetica Neue"/>
                <a:sym typeface="Helvetica Neue"/>
              </a:rPr>
              <a:t>leep</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E- get </a:t>
            </a:r>
            <a:r>
              <a:rPr lang="en-US" sz="4800" b="1" u="sng">
                <a:solidFill>
                  <a:srgbClr val="2188CA"/>
                </a:solidFill>
                <a:latin typeface="Helvetica Neue"/>
                <a:ea typeface="Helvetica Neue"/>
                <a:cs typeface="Helvetica Neue"/>
                <a:sym typeface="Helvetica Neue"/>
              </a:rPr>
              <a:t>E</a:t>
            </a:r>
            <a:r>
              <a:rPr lang="en-US" sz="4800" b="1">
                <a:solidFill>
                  <a:srgbClr val="2188CA"/>
                </a:solidFill>
                <a:latin typeface="Helvetica Neue"/>
                <a:ea typeface="Helvetica Neue"/>
                <a:cs typeface="Helvetica Neue"/>
                <a:sym typeface="Helvetica Neue"/>
              </a:rPr>
              <a:t>xercise</a:t>
            </a:r>
          </a:p>
        </p:txBody>
      </p:sp>
      <p:sp>
        <p:nvSpPr>
          <p:cNvPr id="212" name="Shape 212"/>
          <p:cNvSpPr txBox="1"/>
          <p:nvPr/>
        </p:nvSpPr>
        <p:spPr>
          <a:xfrm>
            <a:off x="3250775" y="1539850"/>
            <a:ext cx="17565600" cy="1739400"/>
          </a:xfrm>
          <a:prstGeom prst="rect">
            <a:avLst/>
          </a:prstGeom>
          <a:noFill/>
          <a:ln>
            <a:noFill/>
          </a:ln>
        </p:spPr>
        <p:txBody>
          <a:bodyPr lIns="91425" tIns="91425" rIns="91425" bIns="91425" anchor="t" anchorCtr="0">
            <a:noAutofit/>
          </a:bodyPr>
          <a:lstStyle/>
          <a:p>
            <a:pPr lvl="0" algn="ctr">
              <a:spcBef>
                <a:spcPts val="0"/>
              </a:spcBef>
              <a:buNone/>
            </a:pPr>
            <a:r>
              <a:rPr lang="en-US" sz="7200" b="1">
                <a:solidFill>
                  <a:srgbClr val="2188CA"/>
                </a:solidFill>
                <a:latin typeface="Helvetica Neue"/>
                <a:ea typeface="Helvetica Neue"/>
                <a:cs typeface="Helvetica Neue"/>
                <a:sym typeface="Helvetica Neue"/>
              </a:rPr>
              <a:t>SLOW AND STEADY</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18" name="Shape 218"/>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19" name="Shape 219"/>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20" name="Shape 220"/>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21" name="Shape 221"/>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22" name="Shape 222"/>
          <p:cNvSpPr txBox="1"/>
          <p:nvPr/>
        </p:nvSpPr>
        <p:spPr>
          <a:xfrm>
            <a:off x="2908600" y="2496725"/>
            <a:ext cx="18408300" cy="9090000"/>
          </a:xfrm>
          <a:prstGeom prst="rect">
            <a:avLst/>
          </a:prstGeom>
          <a:noFill/>
          <a:ln>
            <a:noFill/>
          </a:ln>
        </p:spPr>
        <p:txBody>
          <a:bodyPr lIns="91425" tIns="91425" rIns="91425" bIns="91425" anchor="t" anchorCtr="0">
            <a:noAutofit/>
          </a:bodyPr>
          <a:lstStyle/>
          <a:p>
            <a:pPr lvl="0" algn="ctr" rtl="0">
              <a:spcBef>
                <a:spcPts val="0"/>
              </a:spcBef>
              <a:buNone/>
            </a:pPr>
            <a:r>
              <a:rPr lang="en-US" sz="4800" b="1">
                <a:solidFill>
                  <a:srgbClr val="2188CA"/>
                </a:solidFill>
                <a:latin typeface="Helvetica Neue"/>
                <a:ea typeface="Helvetica Neue"/>
                <a:cs typeface="Helvetica Neue"/>
                <a:sym typeface="Helvetica Neue"/>
              </a:rPr>
              <a:t>These are faster, but still “gentle” skills</a:t>
            </a:r>
          </a:p>
          <a:p>
            <a:pPr lvl="0" rtl="0">
              <a:spcBef>
                <a:spcPts val="0"/>
              </a:spcBef>
              <a:buNone/>
            </a:pPr>
            <a:endParaRPr sz="4800" b="1">
              <a:solidFill>
                <a:srgbClr val="2188CA"/>
              </a:solidFill>
              <a:latin typeface="Helvetica Neue"/>
              <a:ea typeface="Helvetica Neue"/>
              <a:cs typeface="Helvetica Neue"/>
              <a:sym typeface="Helvetica Neue"/>
            </a:endParaRPr>
          </a:p>
          <a:p>
            <a:pPr marL="1371600" lvl="2"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Changing posture or facial expression</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Willing hands</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Half-smile</a:t>
            </a:r>
          </a:p>
          <a:p>
            <a:pPr marL="914400" lvl="0" indent="0" rtl="0">
              <a:spcBef>
                <a:spcPts val="0"/>
              </a:spcBef>
              <a:buNone/>
            </a:pPr>
            <a:endParaRPr sz="4800" b="1">
              <a:solidFill>
                <a:srgbClr val="2188CA"/>
              </a:solidFill>
              <a:latin typeface="Helvetica Neue"/>
              <a:ea typeface="Helvetica Neue"/>
              <a:cs typeface="Helvetica Neue"/>
              <a:sym typeface="Helvetica Neue"/>
            </a:endParaRPr>
          </a:p>
          <a:p>
            <a:pPr marL="1371600" lvl="2"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Soothing the body</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Soothing with touch</a:t>
            </a:r>
          </a:p>
          <a:p>
            <a:pPr marL="0" lvl="0" indent="0" rtl="0">
              <a:spcBef>
                <a:spcPts val="0"/>
              </a:spcBef>
              <a:buNone/>
            </a:pPr>
            <a:endParaRPr sz="4800" b="1">
              <a:solidFill>
                <a:srgbClr val="2188CA"/>
              </a:solidFill>
              <a:latin typeface="Helvetica Neue"/>
              <a:ea typeface="Helvetica Neue"/>
              <a:cs typeface="Helvetica Neue"/>
              <a:sym typeface="Helvetica Neue"/>
            </a:endParaRPr>
          </a:p>
          <a:p>
            <a:pPr marL="1371600" lvl="2"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 Distracting the body</a:t>
            </a:r>
          </a:p>
          <a:p>
            <a:pPr marL="2286000" lvl="4"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Using the vestibular system </a:t>
            </a:r>
          </a:p>
        </p:txBody>
      </p:sp>
      <p:sp>
        <p:nvSpPr>
          <p:cNvPr id="223" name="Shape 223"/>
          <p:cNvSpPr txBox="1"/>
          <p:nvPr/>
        </p:nvSpPr>
        <p:spPr>
          <a:xfrm>
            <a:off x="3222250" y="1226225"/>
            <a:ext cx="17565600" cy="1270500"/>
          </a:xfrm>
          <a:prstGeom prst="rect">
            <a:avLst/>
          </a:prstGeom>
          <a:noFill/>
          <a:ln>
            <a:noFill/>
          </a:ln>
        </p:spPr>
        <p:txBody>
          <a:bodyPr lIns="91425" tIns="91425" rIns="91425" bIns="91425" anchor="t" anchorCtr="0">
            <a:noAutofit/>
          </a:bodyPr>
          <a:lstStyle/>
          <a:p>
            <a:pPr lvl="0" algn="ctr" rtl="0">
              <a:spcBef>
                <a:spcPts val="0"/>
              </a:spcBef>
              <a:buNone/>
            </a:pPr>
            <a:r>
              <a:rPr lang="en-US" sz="7200" b="1">
                <a:solidFill>
                  <a:srgbClr val="2188CA"/>
                </a:solidFill>
                <a:latin typeface="Helvetica Neue"/>
                <a:ea typeface="Helvetica Neue"/>
                <a:cs typeface="Helvetica Neue"/>
                <a:sym typeface="Helvetica Neue"/>
              </a:rPr>
              <a:t>PICKING UP SPEED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29" name="Shape 229"/>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30" name="Shape 230"/>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31" name="Shape 231"/>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32" name="Shape 232"/>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33" name="Shape 233"/>
          <p:cNvSpPr txBox="1"/>
          <p:nvPr/>
        </p:nvSpPr>
        <p:spPr>
          <a:xfrm>
            <a:off x="3067050" y="3279250"/>
            <a:ext cx="18249900" cy="6348000"/>
          </a:xfrm>
          <a:prstGeom prst="rect">
            <a:avLst/>
          </a:prstGeom>
          <a:noFill/>
          <a:ln>
            <a:noFill/>
          </a:ln>
        </p:spPr>
        <p:txBody>
          <a:bodyPr lIns="91425" tIns="91425" rIns="91425" bIns="91425" anchor="t" anchorCtr="0">
            <a:noAutofit/>
          </a:bodyPr>
          <a:lstStyle/>
          <a:p>
            <a:pPr lvl="0" algn="ctr" rtl="0">
              <a:spcBef>
                <a:spcPts val="0"/>
              </a:spcBef>
              <a:buNone/>
            </a:pPr>
            <a:r>
              <a:rPr lang="en-US" sz="6000" b="1">
                <a:solidFill>
                  <a:srgbClr val="2188CA"/>
                </a:solidFill>
                <a:latin typeface="Helvetica Neue"/>
                <a:ea typeface="Helvetica Neue"/>
                <a:cs typeface="Helvetica Neue"/>
                <a:sym typeface="Helvetica Neue"/>
              </a:rPr>
              <a:t>Fast-Acting and Effective</a:t>
            </a:r>
          </a:p>
          <a:p>
            <a:pPr lvl="0" algn="ctr" rtl="0">
              <a:spcBef>
                <a:spcPts val="0"/>
              </a:spcBef>
              <a:buNone/>
            </a:pPr>
            <a:r>
              <a:rPr lang="en-US" sz="3000" b="1">
                <a:solidFill>
                  <a:srgbClr val="2188CA"/>
                </a:solidFill>
                <a:latin typeface="Helvetica Neue"/>
                <a:ea typeface="Helvetica Neue"/>
                <a:cs typeface="Helvetica Neue"/>
                <a:sym typeface="Helvetica Neue"/>
              </a:rPr>
              <a:t>(sounds like a drug ad)</a:t>
            </a:r>
          </a:p>
          <a:p>
            <a:pPr lvl="0" rtl="0">
              <a:spcBef>
                <a:spcPts val="0"/>
              </a:spcBef>
              <a:buNone/>
            </a:pPr>
            <a:endParaRPr sz="3000" b="1">
              <a:solidFill>
                <a:srgbClr val="2188CA"/>
              </a:solidFill>
              <a:latin typeface="Helvetica Neue"/>
              <a:ea typeface="Helvetica Neue"/>
              <a:cs typeface="Helvetica Neue"/>
              <a:sym typeface="Helvetica Neue"/>
            </a:endParaRPr>
          </a:p>
          <a:p>
            <a:pPr marL="2286000" lvl="0" indent="-609600" rtl="0">
              <a:spcBef>
                <a:spcPts val="0"/>
              </a:spcBef>
              <a:buClr>
                <a:srgbClr val="2188CA"/>
              </a:buClr>
              <a:buSzPct val="100000"/>
              <a:buFont typeface="Helvetica Neue"/>
              <a:buChar char="●"/>
            </a:pPr>
            <a:r>
              <a:rPr lang="en-US" sz="6000" b="1">
                <a:solidFill>
                  <a:srgbClr val="2188CA"/>
                </a:solidFill>
                <a:latin typeface="Helvetica Neue"/>
                <a:ea typeface="Helvetica Neue"/>
                <a:cs typeface="Helvetica Neue"/>
                <a:sym typeface="Helvetica Neue"/>
              </a:rPr>
              <a:t>TIP(P) SKILLS</a:t>
            </a:r>
          </a:p>
          <a:p>
            <a:pPr marL="27432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Temperature</a:t>
            </a:r>
          </a:p>
          <a:p>
            <a:pPr marL="27432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Intense Exercise</a:t>
            </a:r>
          </a:p>
          <a:p>
            <a:pPr marL="27432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Paced Breathing </a:t>
            </a:r>
          </a:p>
          <a:p>
            <a:pPr marL="27432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Paired Muscle Relaxation</a:t>
            </a:r>
          </a:p>
        </p:txBody>
      </p:sp>
      <p:sp>
        <p:nvSpPr>
          <p:cNvPr id="234" name="Shape 234"/>
          <p:cNvSpPr txBox="1"/>
          <p:nvPr/>
        </p:nvSpPr>
        <p:spPr>
          <a:xfrm>
            <a:off x="4476975" y="1539850"/>
            <a:ext cx="17565600" cy="1739400"/>
          </a:xfrm>
          <a:prstGeom prst="rect">
            <a:avLst/>
          </a:prstGeom>
          <a:noFill/>
          <a:ln>
            <a:noFill/>
          </a:ln>
        </p:spPr>
        <p:txBody>
          <a:bodyPr lIns="91425" tIns="91425" rIns="91425" bIns="91425" anchor="t" anchorCtr="0">
            <a:noAutofit/>
          </a:bodyPr>
          <a:lstStyle/>
          <a:p>
            <a:pPr lvl="0" algn="ctr" rtl="0">
              <a:spcBef>
                <a:spcPts val="0"/>
              </a:spcBef>
              <a:buNone/>
            </a:pPr>
            <a:r>
              <a:rPr lang="en-US" sz="9600" b="1" i="1">
                <a:solidFill>
                  <a:srgbClr val="2188CA"/>
                </a:solidFill>
                <a:latin typeface="Helvetica Neue"/>
                <a:ea typeface="Helvetica Neue"/>
                <a:cs typeface="Helvetica Neue"/>
                <a:sym typeface="Helvetica Neue"/>
              </a:rPr>
              <a:t>TURBOCHARGED!</a:t>
            </a:r>
            <a:r>
              <a:rPr lang="en-US" sz="3000" b="1" i="1">
                <a:solidFill>
                  <a:srgbClr val="2188CA"/>
                </a:solidFill>
                <a:latin typeface="Helvetica Neue"/>
                <a:ea typeface="Helvetica Neue"/>
                <a:cs typeface="Helvetica Neue"/>
                <a:sym typeface="Helvetica Neue"/>
              </a:rPr>
              <a:t>(vroom vroom!)</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40" name="Shape 240"/>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41" name="Shape 241"/>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42" name="Shape 242"/>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43" name="Shape 243"/>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44" name="Shape 244"/>
          <p:cNvSpPr txBox="1"/>
          <p:nvPr/>
        </p:nvSpPr>
        <p:spPr>
          <a:xfrm>
            <a:off x="2281250" y="1283200"/>
            <a:ext cx="19789800" cy="2185800"/>
          </a:xfrm>
          <a:prstGeom prst="rect">
            <a:avLst/>
          </a:prstGeom>
          <a:noFill/>
          <a:ln>
            <a:noFill/>
          </a:ln>
        </p:spPr>
        <p:txBody>
          <a:bodyPr lIns="91425" tIns="91425" rIns="91425" bIns="91425" anchor="t" anchorCtr="0">
            <a:noAutofit/>
          </a:bodyPr>
          <a:lstStyle/>
          <a:p>
            <a:pPr lvl="0" algn="ctr" rtl="0">
              <a:spcBef>
                <a:spcPts val="0"/>
              </a:spcBef>
              <a:buNone/>
            </a:pPr>
            <a:r>
              <a:rPr lang="en-US" sz="7200" b="1">
                <a:solidFill>
                  <a:srgbClr val="2188CA"/>
                </a:solidFill>
                <a:latin typeface="Helvetica Neue"/>
                <a:ea typeface="Helvetica Neue"/>
                <a:cs typeface="Helvetica Neue"/>
                <a:sym typeface="Helvetica Neue"/>
              </a:rPr>
              <a:t>Paired Muscle Relaxation</a:t>
            </a:r>
          </a:p>
          <a:p>
            <a:pPr lvl="0" algn="ctr">
              <a:spcBef>
                <a:spcPts val="0"/>
              </a:spcBef>
              <a:buNone/>
            </a:pPr>
            <a:r>
              <a:rPr lang="en-US" sz="3600" b="1">
                <a:solidFill>
                  <a:srgbClr val="2188CA"/>
                </a:solidFill>
                <a:latin typeface="Helvetica Neue"/>
                <a:ea typeface="Helvetica Neue"/>
                <a:cs typeface="Helvetica Neue"/>
                <a:sym typeface="Helvetica Neue"/>
              </a:rPr>
              <a:t>(Takes practice, but worth it!)</a:t>
            </a:r>
          </a:p>
        </p:txBody>
      </p:sp>
      <p:sp>
        <p:nvSpPr>
          <p:cNvPr id="245" name="Shape 245"/>
          <p:cNvSpPr txBox="1"/>
          <p:nvPr/>
        </p:nvSpPr>
        <p:spPr>
          <a:xfrm>
            <a:off x="4904675" y="3543797"/>
            <a:ext cx="15512400" cy="5894700"/>
          </a:xfrm>
          <a:prstGeom prst="rect">
            <a:avLst/>
          </a:prstGeom>
          <a:noFill/>
          <a:ln>
            <a:noFill/>
          </a:ln>
        </p:spPr>
        <p:txBody>
          <a:bodyPr lIns="91425" tIns="91425" rIns="91425" bIns="91425" anchor="t" anchorCtr="0">
            <a:noAutofit/>
          </a:bodyPr>
          <a:lstStyle/>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While deeply breathing, tense body muscles</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Notice tension</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Breathe out, saying “Relax”</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Let go of tension</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Notice the difference in your body</a:t>
            </a:r>
          </a:p>
          <a:p>
            <a:pPr lvl="0" rtl="0">
              <a:spcBef>
                <a:spcPts val="0"/>
              </a:spcBef>
              <a:buNone/>
            </a:pPr>
            <a:endParaRPr sz="4800" b="1">
              <a:solidFill>
                <a:srgbClr val="2188CA"/>
              </a:solidFill>
              <a:latin typeface="Helvetica Neue"/>
              <a:ea typeface="Helvetica Neue"/>
              <a:cs typeface="Helvetica Neue"/>
              <a:sym typeface="Helvetica Neue"/>
            </a:endParaRPr>
          </a:p>
          <a:p>
            <a:pPr lvl="0">
              <a:spcBef>
                <a:spcPts val="0"/>
              </a:spcBef>
              <a:buNone/>
            </a:pPr>
            <a:endParaRPr sz="4800" b="1">
              <a:solidFill>
                <a:srgbClr val="2188CA"/>
              </a:solidFill>
              <a:latin typeface="Helvetica Neue"/>
              <a:ea typeface="Helvetica Neue"/>
              <a:cs typeface="Helvetica Neue"/>
              <a:sym typeface="Helvetica Neue"/>
            </a:endParaRPr>
          </a:p>
        </p:txBody>
      </p:sp>
      <p:sp>
        <p:nvSpPr>
          <p:cNvPr id="246" name="Shape 246"/>
          <p:cNvSpPr txBox="1"/>
          <p:nvPr/>
        </p:nvSpPr>
        <p:spPr>
          <a:xfrm>
            <a:off x="2537900" y="9438500"/>
            <a:ext cx="20201700" cy="1016400"/>
          </a:xfrm>
          <a:prstGeom prst="rect">
            <a:avLst/>
          </a:prstGeom>
          <a:noFill/>
          <a:ln>
            <a:noFill/>
          </a:ln>
        </p:spPr>
        <p:txBody>
          <a:bodyPr lIns="91425" tIns="91425" rIns="91425" bIns="91425" anchor="t" anchorCtr="0">
            <a:noAutofit/>
          </a:bodyPr>
          <a:lstStyle/>
          <a:p>
            <a:pPr lvl="0">
              <a:spcBef>
                <a:spcPts val="0"/>
              </a:spcBef>
              <a:buNone/>
            </a:pPr>
            <a:r>
              <a:rPr lang="en-US" sz="4500" b="1">
                <a:solidFill>
                  <a:srgbClr val="2188CA"/>
                </a:solidFill>
                <a:latin typeface="Helvetica Neue"/>
                <a:ea typeface="Helvetica Neue"/>
                <a:cs typeface="Helvetica Neue"/>
                <a:sym typeface="Helvetica Neue"/>
              </a:rPr>
              <a:t>*Want to be super fancy? Try Effective Rethinking and Paired Relaxation!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03C208D-4FC2-4C4F-8918-AABA705B7492}"/>
              </a:ext>
            </a:extLst>
          </p:cNvPr>
          <p:cNvPicPr>
            <a:picLocks noGrp="1" noChangeAspect="1"/>
          </p:cNvPicPr>
          <p:nvPr>
            <p:ph type="pic" idx="2"/>
          </p:nvPr>
        </p:nvPicPr>
        <p:blipFill>
          <a:blip r:embed="rId2"/>
          <a:srcRect t="12676" b="12676"/>
          <a:stretch/>
        </p:blipFill>
        <p:spPr>
          <a:xfrm>
            <a:off x="5855850" y="347471"/>
            <a:ext cx="13751719" cy="13021057"/>
          </a:xfrm>
        </p:spPr>
      </p:pic>
    </p:spTree>
    <p:extLst>
      <p:ext uri="{BB962C8B-B14F-4D97-AF65-F5344CB8AC3E}">
        <p14:creationId xmlns:p14="http://schemas.microsoft.com/office/powerpoint/2010/main" val="233815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52" name="Shape 252"/>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53" name="Shape 253"/>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54" name="Shape 254"/>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55" name="Shape 255"/>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56" name="Shape 256"/>
          <p:cNvSpPr txBox="1"/>
          <p:nvPr/>
        </p:nvSpPr>
        <p:spPr>
          <a:xfrm>
            <a:off x="2281250" y="1283200"/>
            <a:ext cx="19789800" cy="2185800"/>
          </a:xfrm>
          <a:prstGeom prst="rect">
            <a:avLst/>
          </a:prstGeom>
          <a:noFill/>
          <a:ln>
            <a:noFill/>
          </a:ln>
        </p:spPr>
        <p:txBody>
          <a:bodyPr lIns="91425" tIns="91425" rIns="91425" bIns="91425" anchor="t" anchorCtr="0">
            <a:noAutofit/>
          </a:bodyPr>
          <a:lstStyle/>
          <a:p>
            <a:pPr lvl="0" algn="ctr" rtl="0">
              <a:spcBef>
                <a:spcPts val="0"/>
              </a:spcBef>
              <a:buNone/>
            </a:pPr>
            <a:r>
              <a:rPr lang="en-US" sz="7200" b="1">
                <a:solidFill>
                  <a:srgbClr val="2188CA"/>
                </a:solidFill>
                <a:latin typeface="Helvetica Neue"/>
                <a:ea typeface="Helvetica Neue"/>
                <a:cs typeface="Helvetica Neue"/>
                <a:sym typeface="Helvetica Neue"/>
              </a:rPr>
              <a:t>Paced Breathing</a:t>
            </a:r>
          </a:p>
        </p:txBody>
      </p:sp>
      <p:sp>
        <p:nvSpPr>
          <p:cNvPr id="257" name="Shape 257"/>
          <p:cNvSpPr txBox="1"/>
          <p:nvPr/>
        </p:nvSpPr>
        <p:spPr>
          <a:xfrm>
            <a:off x="4886550" y="2937547"/>
            <a:ext cx="15512400" cy="5894700"/>
          </a:xfrm>
          <a:prstGeom prst="rect">
            <a:avLst/>
          </a:prstGeom>
          <a:noFill/>
          <a:ln>
            <a:noFill/>
          </a:ln>
        </p:spPr>
        <p:txBody>
          <a:bodyPr lIns="91425" tIns="91425" rIns="91425" bIns="91425" anchor="t" anchorCtr="0">
            <a:noAutofit/>
          </a:bodyPr>
          <a:lstStyle/>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Breathe deeply into your belly</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Slow pace of inhaling and exhaling </a:t>
            </a:r>
            <a:r>
              <a:rPr lang="en-US" sz="4800" b="1" i="1">
                <a:solidFill>
                  <a:srgbClr val="2188CA"/>
                </a:solidFill>
                <a:latin typeface="Helvetica Neue"/>
                <a:ea typeface="Helvetica Neue"/>
                <a:cs typeface="Helvetica Neue"/>
                <a:sym typeface="Helvetica Neue"/>
              </a:rPr>
              <a:t>way</a:t>
            </a:r>
            <a:r>
              <a:rPr lang="en-US" sz="4800" b="1">
                <a:solidFill>
                  <a:srgbClr val="2188CA"/>
                </a:solidFill>
                <a:latin typeface="Helvetica Neue"/>
                <a:ea typeface="Helvetica Neue"/>
                <a:cs typeface="Helvetica Neue"/>
                <a:sym typeface="Helvetica Neue"/>
              </a:rPr>
              <a:t> down</a:t>
            </a:r>
          </a:p>
          <a:p>
            <a:pPr marL="9144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Five to six breaths per minute is the goal</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“In” breath should be shorter than “out” breath</a:t>
            </a:r>
          </a:p>
          <a:p>
            <a:pPr marL="9144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(for example, 5 seconds in, 7 seconds out)</a:t>
            </a:r>
          </a:p>
          <a:p>
            <a:pPr lvl="0" rtl="0">
              <a:spcBef>
                <a:spcPts val="0"/>
              </a:spcBef>
              <a:buNone/>
            </a:pPr>
            <a:endParaRPr sz="36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There’s an app for that. Lots of them. </a:t>
            </a:r>
          </a:p>
          <a:p>
            <a:pPr lvl="0" rtl="0">
              <a:spcBef>
                <a:spcPts val="0"/>
              </a:spcBef>
              <a:buNone/>
            </a:pPr>
            <a:endParaRPr sz="3600" b="1">
              <a:solidFill>
                <a:srgbClr val="2188CA"/>
              </a:solidFill>
              <a:latin typeface="Helvetica Neue"/>
              <a:ea typeface="Helvetica Neue"/>
              <a:cs typeface="Helvetica Neue"/>
              <a:sym typeface="Helvetica Neue"/>
            </a:endParaRPr>
          </a:p>
          <a:p>
            <a:pPr lvl="0" rtl="0">
              <a:spcBef>
                <a:spcPts val="0"/>
              </a:spcBef>
              <a:buNone/>
            </a:pPr>
            <a:endParaRPr sz="2400" b="1">
              <a:solidFill>
                <a:srgbClr val="2188CA"/>
              </a:solidFill>
              <a:latin typeface="Helvetica Neue"/>
              <a:ea typeface="Helvetica Neue"/>
              <a:cs typeface="Helvetica Neue"/>
              <a:sym typeface="Helvetica Neue"/>
            </a:endParaRPr>
          </a:p>
          <a:p>
            <a:pPr lvl="0" rtl="0">
              <a:spcBef>
                <a:spcPts val="0"/>
              </a:spcBef>
              <a:buNone/>
            </a:pPr>
            <a:endParaRPr sz="4800" b="1">
              <a:solidFill>
                <a:srgbClr val="2188CA"/>
              </a:solidFill>
              <a:latin typeface="Helvetica Neue"/>
              <a:ea typeface="Helvetica Neue"/>
              <a:cs typeface="Helvetica Neue"/>
              <a:sym typeface="Helvetica Neue"/>
            </a:endParaRPr>
          </a:p>
          <a:p>
            <a:pPr lvl="0" rtl="0">
              <a:spcBef>
                <a:spcPts val="0"/>
              </a:spcBef>
              <a:buNone/>
            </a:pPr>
            <a:endParaRPr sz="4800" b="1">
              <a:solidFill>
                <a:srgbClr val="2188CA"/>
              </a:solidFill>
              <a:latin typeface="Helvetica Neue"/>
              <a:ea typeface="Helvetica Neue"/>
              <a:cs typeface="Helvetica Neue"/>
              <a:sym typeface="Helvetica Neue"/>
            </a:endParaRPr>
          </a:p>
          <a:p>
            <a:pPr lvl="0" rtl="0">
              <a:spcBef>
                <a:spcPts val="0"/>
              </a:spcBef>
              <a:buNone/>
            </a:pPr>
            <a:endParaRPr sz="4800" b="1">
              <a:solidFill>
                <a:srgbClr val="2188CA"/>
              </a:solidFill>
              <a:latin typeface="Helvetica Neue"/>
              <a:ea typeface="Helvetica Neue"/>
              <a:cs typeface="Helvetica Neue"/>
              <a:sym typeface="Helvetica Neue"/>
            </a:endParaRPr>
          </a:p>
        </p:txBody>
      </p:sp>
      <p:sp>
        <p:nvSpPr>
          <p:cNvPr id="258" name="Shape 258"/>
          <p:cNvSpPr txBox="1"/>
          <p:nvPr/>
        </p:nvSpPr>
        <p:spPr>
          <a:xfrm>
            <a:off x="3745950" y="9438500"/>
            <a:ext cx="16653000" cy="1016400"/>
          </a:xfrm>
          <a:prstGeom prst="rect">
            <a:avLst/>
          </a:prstGeom>
          <a:noFill/>
          <a:ln>
            <a:noFill/>
          </a:ln>
        </p:spPr>
        <p:txBody>
          <a:bodyPr lIns="91425" tIns="91425" rIns="91425" bIns="91425" anchor="t" anchorCtr="0">
            <a:noAutofit/>
          </a:bodyPr>
          <a:lstStyle/>
          <a:p>
            <a:pPr lvl="0" rtl="0">
              <a:spcBef>
                <a:spcPts val="0"/>
              </a:spcBef>
              <a:buNone/>
            </a:pPr>
            <a:r>
              <a:rPr lang="en-US" sz="4500" b="1">
                <a:solidFill>
                  <a:srgbClr val="2188CA"/>
                </a:solidFill>
                <a:latin typeface="Helvetica Neue"/>
                <a:ea typeface="Helvetica Neue"/>
                <a:cs typeface="Helvetica Neue"/>
                <a:sym typeface="Helvetica Neue"/>
              </a:rPr>
              <a:t>*Watch for relaxation-induced panic. Yes, it’s a thing. Really. </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64" name="Shape 264"/>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65" name="Shape 265"/>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66" name="Shape 266"/>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67" name="Shape 267"/>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68" name="Shape 268"/>
          <p:cNvSpPr txBox="1"/>
          <p:nvPr/>
        </p:nvSpPr>
        <p:spPr>
          <a:xfrm>
            <a:off x="2281250" y="1283200"/>
            <a:ext cx="19789800" cy="2185800"/>
          </a:xfrm>
          <a:prstGeom prst="rect">
            <a:avLst/>
          </a:prstGeom>
          <a:noFill/>
          <a:ln>
            <a:noFill/>
          </a:ln>
        </p:spPr>
        <p:txBody>
          <a:bodyPr lIns="91425" tIns="91425" rIns="91425" bIns="91425" anchor="t" anchorCtr="0">
            <a:noAutofit/>
          </a:bodyPr>
          <a:lstStyle/>
          <a:p>
            <a:pPr lvl="0" algn="ctr" rtl="0">
              <a:spcBef>
                <a:spcPts val="0"/>
              </a:spcBef>
              <a:buNone/>
            </a:pPr>
            <a:r>
              <a:rPr lang="en-US" sz="7200" b="1">
                <a:solidFill>
                  <a:srgbClr val="2188CA"/>
                </a:solidFill>
                <a:latin typeface="Helvetica Neue"/>
                <a:ea typeface="Helvetica Neue"/>
                <a:cs typeface="Helvetica Neue"/>
                <a:sym typeface="Helvetica Neue"/>
              </a:rPr>
              <a:t>Intense Exercise</a:t>
            </a:r>
          </a:p>
        </p:txBody>
      </p:sp>
      <p:sp>
        <p:nvSpPr>
          <p:cNvPr id="269" name="Shape 269"/>
          <p:cNvSpPr txBox="1"/>
          <p:nvPr/>
        </p:nvSpPr>
        <p:spPr>
          <a:xfrm>
            <a:off x="4886550" y="2937551"/>
            <a:ext cx="15512400" cy="8532300"/>
          </a:xfrm>
          <a:prstGeom prst="rect">
            <a:avLst/>
          </a:prstGeom>
          <a:noFill/>
          <a:ln>
            <a:noFill/>
          </a:ln>
        </p:spPr>
        <p:txBody>
          <a:bodyPr lIns="91425" tIns="91425" rIns="91425" bIns="91425" anchor="t" anchorCtr="0">
            <a:noAutofit/>
          </a:bodyPr>
          <a:lstStyle/>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Engage in intense aerobic exercise for at least 20 minutes</a:t>
            </a:r>
          </a:p>
          <a:p>
            <a:pPr marL="9144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Re-regulates body to less emotional state</a:t>
            </a:r>
          </a:p>
          <a:p>
            <a:pPr lvl="0" rtl="0">
              <a:spcBef>
                <a:spcPts val="0"/>
              </a:spcBef>
              <a:buNone/>
            </a:pPr>
            <a:endParaRPr sz="36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State anxiety decreases with heart rate at 70% of maximum for age</a:t>
            </a:r>
          </a:p>
          <a:p>
            <a:pPr marL="914400" lvl="1"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Increases in positive emotions associated with heart rate 55-70% but effects are longer lasting at 70%</a:t>
            </a:r>
          </a:p>
          <a:p>
            <a:pPr lvl="0">
              <a:spcBef>
                <a:spcPts val="0"/>
              </a:spcBef>
              <a:buNone/>
            </a:pPr>
            <a:endParaRPr sz="36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Effective in reducing anger, agitation, rumination</a:t>
            </a:r>
          </a:p>
          <a:p>
            <a:pPr lvl="0" rtl="0">
              <a:spcBef>
                <a:spcPts val="0"/>
              </a:spcBef>
              <a:buNone/>
            </a:pPr>
            <a:endParaRPr sz="4800" b="1">
              <a:solidFill>
                <a:srgbClr val="2188CA"/>
              </a:solidFill>
              <a:latin typeface="Helvetica Neue"/>
              <a:ea typeface="Helvetica Neue"/>
              <a:cs typeface="Helvetica Neue"/>
              <a:sym typeface="Helvetica Neue"/>
            </a:endParaRPr>
          </a:p>
          <a:p>
            <a:pPr lvl="0" rtl="0">
              <a:spcBef>
                <a:spcPts val="0"/>
              </a:spcBef>
              <a:buNone/>
            </a:pPr>
            <a:endParaRPr sz="2400" b="1">
              <a:solidFill>
                <a:srgbClr val="2188CA"/>
              </a:solidFill>
              <a:latin typeface="Helvetica Neue"/>
              <a:ea typeface="Helvetica Neue"/>
              <a:cs typeface="Helvetica Neue"/>
              <a:sym typeface="Helvetica Neue"/>
            </a:endParaRPr>
          </a:p>
          <a:p>
            <a:pPr lvl="0" rtl="0">
              <a:spcBef>
                <a:spcPts val="0"/>
              </a:spcBef>
              <a:buNone/>
            </a:pPr>
            <a:endParaRPr sz="4800" b="1">
              <a:solidFill>
                <a:srgbClr val="2188CA"/>
              </a:solidFill>
              <a:latin typeface="Helvetica Neue"/>
              <a:ea typeface="Helvetica Neue"/>
              <a:cs typeface="Helvetica Neue"/>
              <a:sym typeface="Helvetica Neue"/>
            </a:endParaRPr>
          </a:p>
          <a:p>
            <a:pPr lvl="0" rtl="0">
              <a:spcBef>
                <a:spcPts val="0"/>
              </a:spcBef>
              <a:buNone/>
            </a:pPr>
            <a:endParaRPr sz="4800" b="1">
              <a:solidFill>
                <a:srgbClr val="2188CA"/>
              </a:solidFill>
              <a:latin typeface="Helvetica Neue"/>
              <a:ea typeface="Helvetica Neue"/>
              <a:cs typeface="Helvetica Neue"/>
              <a:sym typeface="Helvetica Neue"/>
            </a:endParaRPr>
          </a:p>
          <a:p>
            <a:pPr lvl="0" rtl="0">
              <a:spcBef>
                <a:spcPts val="0"/>
              </a:spcBef>
              <a:buNone/>
            </a:pPr>
            <a:endParaRPr sz="4800" b="1">
              <a:solidFill>
                <a:srgbClr val="2188CA"/>
              </a:solidFill>
              <a:latin typeface="Helvetica Neue"/>
              <a:ea typeface="Helvetica Neue"/>
              <a:cs typeface="Helvetica Neue"/>
              <a:sym typeface="Helvetica Neue"/>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75" name="Shape 275"/>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76" name="Shape 276"/>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77" name="Shape 277"/>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78" name="Shape 278"/>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79" name="Shape 279"/>
          <p:cNvSpPr txBox="1"/>
          <p:nvPr/>
        </p:nvSpPr>
        <p:spPr>
          <a:xfrm>
            <a:off x="2908600" y="1397275"/>
            <a:ext cx="18877200" cy="9039300"/>
          </a:xfrm>
          <a:prstGeom prst="rect">
            <a:avLst/>
          </a:prstGeom>
          <a:noFill/>
          <a:ln>
            <a:noFill/>
          </a:ln>
        </p:spPr>
        <p:txBody>
          <a:bodyPr lIns="91425" tIns="91425" rIns="91425" bIns="91425" anchor="t" anchorCtr="0">
            <a:noAutofit/>
          </a:bodyPr>
          <a:lstStyle/>
          <a:p>
            <a:pPr lvl="0" algn="ctr" rtl="0">
              <a:spcBef>
                <a:spcPts val="0"/>
              </a:spcBef>
              <a:buNone/>
            </a:pPr>
            <a:r>
              <a:rPr lang="en-US" sz="9600" b="1">
                <a:solidFill>
                  <a:srgbClr val="2188CA"/>
                </a:solidFill>
                <a:latin typeface="Helvetica Neue"/>
                <a:ea typeface="Helvetica Neue"/>
                <a:cs typeface="Helvetica Neue"/>
                <a:sym typeface="Helvetica Neue"/>
              </a:rPr>
              <a:t>And, now! </a:t>
            </a:r>
          </a:p>
          <a:p>
            <a:pPr lvl="0" algn="ctr" rtl="0">
              <a:spcBef>
                <a:spcPts val="0"/>
              </a:spcBef>
              <a:buNone/>
            </a:pPr>
            <a:r>
              <a:rPr lang="en-US" sz="7200" b="1">
                <a:solidFill>
                  <a:srgbClr val="2188CA"/>
                </a:solidFill>
                <a:latin typeface="Helvetica Neue"/>
                <a:ea typeface="Helvetica Neue"/>
                <a:cs typeface="Helvetica Neue"/>
                <a:sym typeface="Helvetica Neue"/>
              </a:rPr>
              <a:t>My favorite DBT Skill!!!</a:t>
            </a:r>
          </a:p>
          <a:p>
            <a:pPr lvl="0" algn="ctr" rtl="0">
              <a:spcBef>
                <a:spcPts val="0"/>
              </a:spcBef>
              <a:buNone/>
            </a:pPr>
            <a:endParaRPr sz="7200" b="1">
              <a:solidFill>
                <a:srgbClr val="2188CA"/>
              </a:solidFill>
              <a:latin typeface="Helvetica Neue"/>
              <a:ea typeface="Helvetica Neue"/>
              <a:cs typeface="Helvetica Neue"/>
              <a:sym typeface="Helvetica Neue"/>
            </a:endParaRPr>
          </a:p>
          <a:p>
            <a:pPr lvl="0" algn="ctr" rtl="0">
              <a:spcBef>
                <a:spcPts val="0"/>
              </a:spcBef>
              <a:buNone/>
            </a:pPr>
            <a:r>
              <a:rPr lang="en-US" sz="7200" b="1">
                <a:solidFill>
                  <a:srgbClr val="2188CA"/>
                </a:solidFill>
                <a:latin typeface="Helvetica Neue"/>
                <a:ea typeface="Helvetica Neue"/>
                <a:cs typeface="Helvetica Neue"/>
                <a:sym typeface="Helvetica Neue"/>
              </a:rPr>
              <a:t>But first, a word from our attorneys:</a:t>
            </a:r>
          </a:p>
          <a:p>
            <a:pPr lvl="0" algn="ctr">
              <a:spcBef>
                <a:spcPts val="0"/>
              </a:spcBef>
              <a:buNone/>
            </a:pPr>
            <a:r>
              <a:rPr lang="en-US" sz="4800" b="1">
                <a:solidFill>
                  <a:srgbClr val="2188CA"/>
                </a:solidFill>
                <a:latin typeface="Helvetica Neue"/>
                <a:ea typeface="Helvetica Neue"/>
                <a:cs typeface="Helvetica Neue"/>
                <a:sym typeface="Helvetica Neue"/>
              </a:rPr>
              <a:t>Individuals with heart disorders, heart rate below normal baseline due to medications, other medical problems, anorexia nervosa, bulimia nervosa, or allergy to cold should only use this procedure with the permission of their medical providers.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85" name="Shape 285"/>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86" name="Shape 286"/>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87" name="Shape 287"/>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88" name="Shape 288"/>
          <p:cNvPicPr preferRelativeResize="0"/>
          <p:nvPr/>
        </p:nvPicPr>
        <p:blipFill rotWithShape="1">
          <a:blip r:embed="rId6">
            <a:alphaModFix/>
          </a:blip>
          <a:srcRect/>
          <a:stretch/>
        </p:blipFill>
        <p:spPr>
          <a:xfrm>
            <a:off x="16975031" y="11469910"/>
            <a:ext cx="693000" cy="560100"/>
          </a:xfrm>
          <a:prstGeom prst="rect">
            <a:avLst/>
          </a:prstGeom>
          <a:noFill/>
          <a:ln>
            <a:noFill/>
          </a:ln>
        </p:spPr>
      </p:pic>
      <p:sp>
        <p:nvSpPr>
          <p:cNvPr id="289" name="Shape 289"/>
          <p:cNvSpPr txBox="1"/>
          <p:nvPr/>
        </p:nvSpPr>
        <p:spPr>
          <a:xfrm>
            <a:off x="2553750" y="741400"/>
            <a:ext cx="19276500" cy="2195700"/>
          </a:xfrm>
          <a:prstGeom prst="rect">
            <a:avLst/>
          </a:prstGeom>
          <a:noFill/>
          <a:ln>
            <a:noFill/>
          </a:ln>
        </p:spPr>
        <p:txBody>
          <a:bodyPr lIns="91425" tIns="91425" rIns="91425" bIns="91425" anchor="t" anchorCtr="0">
            <a:noAutofit/>
          </a:bodyPr>
          <a:lstStyle/>
          <a:p>
            <a:pPr lvl="0" algn="ctr" rtl="0">
              <a:spcBef>
                <a:spcPts val="0"/>
              </a:spcBef>
              <a:buNone/>
            </a:pPr>
            <a:r>
              <a:rPr lang="en-US" sz="9600" b="1">
                <a:solidFill>
                  <a:srgbClr val="2188CA"/>
                </a:solidFill>
                <a:latin typeface="Helvetica Neue"/>
                <a:ea typeface="Helvetica Neue"/>
                <a:cs typeface="Helvetica Neue"/>
                <a:sym typeface="Helvetica Neue"/>
              </a:rPr>
              <a:t>Temperature</a:t>
            </a:r>
          </a:p>
          <a:p>
            <a:pPr lvl="0" algn="ctr">
              <a:spcBef>
                <a:spcPts val="0"/>
              </a:spcBef>
              <a:buNone/>
            </a:pPr>
            <a:r>
              <a:rPr lang="en-US" sz="4800" b="1">
                <a:solidFill>
                  <a:srgbClr val="2188CA"/>
                </a:solidFill>
                <a:latin typeface="Helvetica Neue"/>
                <a:ea typeface="Helvetica Neue"/>
                <a:cs typeface="Helvetica Neue"/>
                <a:sym typeface="Helvetica Neue"/>
              </a:rPr>
              <a:t>(Cold works wonders!) </a:t>
            </a:r>
          </a:p>
        </p:txBody>
      </p:sp>
      <p:sp>
        <p:nvSpPr>
          <p:cNvPr id="290" name="Shape 290"/>
          <p:cNvSpPr txBox="1"/>
          <p:nvPr/>
        </p:nvSpPr>
        <p:spPr>
          <a:xfrm>
            <a:off x="3745950" y="3044375"/>
            <a:ext cx="17612100" cy="8904000"/>
          </a:xfrm>
          <a:prstGeom prst="rect">
            <a:avLst/>
          </a:prstGeom>
          <a:noFill/>
          <a:ln>
            <a:noFill/>
          </a:ln>
        </p:spPr>
        <p:txBody>
          <a:bodyPr lIns="91425" tIns="91425" rIns="91425" bIns="91425" anchor="t" anchorCtr="0">
            <a:noAutofit/>
          </a:bodyPr>
          <a:lstStyle/>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Immerse face in cold water (not below 50 degrees)</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Or, place a zip-lock bag of cold water and ice or cold-pack across eyes and upper cheeks </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Hold your breath (tells your brain you are diving underwater)</a:t>
            </a:r>
          </a:p>
          <a:p>
            <a:pPr lvl="0" rtl="0">
              <a:spcBef>
                <a:spcPts val="0"/>
              </a:spcBef>
              <a:buNone/>
            </a:pPr>
            <a:endParaRPr sz="2400" b="1">
              <a:solidFill>
                <a:srgbClr val="2188CA"/>
              </a:solidFill>
              <a:latin typeface="Helvetica Neue"/>
              <a:ea typeface="Helvetica Neue"/>
              <a:cs typeface="Helvetica Neue"/>
              <a:sym typeface="Helvetica Neue"/>
            </a:endParaRPr>
          </a:p>
          <a:p>
            <a:pPr marL="457200" lvl="0" indent="-533400" rtl="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“Dive response” will occur in about 15 to 30 seconds</a:t>
            </a:r>
          </a:p>
          <a:p>
            <a:pPr marL="914400" lvl="1" indent="-457200" rtl="0">
              <a:spcBef>
                <a:spcPts val="0"/>
              </a:spcBef>
              <a:buClr>
                <a:srgbClr val="2188CA"/>
              </a:buClr>
              <a:buSzPct val="100000"/>
              <a:buFont typeface="Helvetica Neue"/>
              <a:buChar char="○"/>
            </a:pPr>
            <a:r>
              <a:rPr lang="en-US" sz="3600" b="1">
                <a:solidFill>
                  <a:srgbClr val="2188CA"/>
                </a:solidFill>
                <a:latin typeface="Helvetica Neue"/>
                <a:ea typeface="Helvetica Neue"/>
                <a:cs typeface="Helvetica Neue"/>
                <a:sym typeface="Helvetica Neue"/>
              </a:rPr>
              <a:t>Heart will slow down, blood flow to nonessential organs is reduced, blood flow redirected to brain and heart. </a:t>
            </a:r>
          </a:p>
          <a:p>
            <a:pPr marL="457200" lvl="0" indent="0" rtl="0">
              <a:spcBef>
                <a:spcPts val="0"/>
              </a:spcBef>
              <a:buNone/>
            </a:pPr>
            <a:r>
              <a:rPr lang="en-US" sz="3600" b="1">
                <a:solidFill>
                  <a:srgbClr val="2188CA"/>
                </a:solidFill>
                <a:latin typeface="Helvetica Neue"/>
                <a:ea typeface="Helvetica Neue"/>
                <a:cs typeface="Helvetica Neue"/>
                <a:sym typeface="Helvetica Neue"/>
              </a:rPr>
              <a:t> </a:t>
            </a:r>
          </a:p>
          <a:p>
            <a:pPr marL="457200" lvl="0" indent="-533400">
              <a:spcBef>
                <a:spcPts val="0"/>
              </a:spcBef>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Lasts about 5 to 20 minutes, have another skill ready</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03C208D-4FC2-4C4F-8918-AABA705B7492}"/>
              </a:ext>
            </a:extLst>
          </p:cNvPr>
          <p:cNvPicPr>
            <a:picLocks noGrp="1" noChangeAspect="1"/>
          </p:cNvPicPr>
          <p:nvPr>
            <p:ph type="pic" idx="2"/>
          </p:nvPr>
        </p:nvPicPr>
        <p:blipFill>
          <a:blip r:embed="rId2"/>
          <a:srcRect t="12676" b="12676"/>
          <a:stretch/>
        </p:blipFill>
        <p:spPr>
          <a:xfrm>
            <a:off x="5855850" y="347471"/>
            <a:ext cx="13751719" cy="13021057"/>
          </a:xfrm>
        </p:spPr>
      </p:pic>
    </p:spTree>
    <p:extLst>
      <p:ext uri="{BB962C8B-B14F-4D97-AF65-F5344CB8AC3E}">
        <p14:creationId xmlns:p14="http://schemas.microsoft.com/office/powerpoint/2010/main" val="414268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296" name="Shape 296"/>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297" name="Shape 297"/>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298" name="Shape 298"/>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299" name="Shape 299"/>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300" name="Shape 300"/>
          <p:cNvPicPr preferRelativeResize="0"/>
          <p:nvPr/>
        </p:nvPicPr>
        <p:blipFill>
          <a:blip r:embed="rId7">
            <a:alphaModFix/>
          </a:blip>
          <a:stretch>
            <a:fillRect/>
          </a:stretch>
        </p:blipFill>
        <p:spPr>
          <a:xfrm>
            <a:off x="2381250" y="672450"/>
            <a:ext cx="8258661" cy="11011548"/>
          </a:xfrm>
          <a:prstGeom prst="rect">
            <a:avLst/>
          </a:prstGeom>
          <a:noFill/>
          <a:ln>
            <a:noFill/>
          </a:ln>
        </p:spPr>
      </p:pic>
      <p:sp>
        <p:nvSpPr>
          <p:cNvPr id="301" name="Shape 301"/>
          <p:cNvSpPr txBox="1"/>
          <p:nvPr/>
        </p:nvSpPr>
        <p:spPr>
          <a:xfrm>
            <a:off x="11090787" y="2254250"/>
            <a:ext cx="12860593" cy="5351100"/>
          </a:xfrm>
          <a:prstGeom prst="rect">
            <a:avLst/>
          </a:prstGeom>
          <a:noFill/>
          <a:ln>
            <a:noFill/>
          </a:ln>
        </p:spPr>
        <p:txBody>
          <a:bodyPr lIns="91425" tIns="91425" rIns="91425" bIns="91425" anchor="t" anchorCtr="0">
            <a:noAutofit/>
          </a:bodyPr>
          <a:lstStyle/>
          <a:p>
            <a:pPr lvl="0" algn="ctr" rtl="0">
              <a:spcBef>
                <a:spcPts val="0"/>
              </a:spcBef>
              <a:buNone/>
            </a:pPr>
            <a:r>
              <a:rPr lang="en-US" sz="6000" b="1" dirty="0">
                <a:solidFill>
                  <a:srgbClr val="238DCD"/>
                </a:solidFill>
                <a:latin typeface="Helvetica Neue"/>
                <a:ea typeface="Helvetica Neue"/>
                <a:cs typeface="Helvetica Neue"/>
                <a:sym typeface="Helvetica Neue"/>
              </a:rPr>
              <a:t>Thanks for coming!</a:t>
            </a:r>
          </a:p>
          <a:p>
            <a:pPr lvl="0" algn="ctr" rtl="0">
              <a:spcBef>
                <a:spcPts val="0"/>
              </a:spcBef>
              <a:buNone/>
            </a:pPr>
            <a:endParaRPr lang="en-US" sz="6000" b="1" dirty="0">
              <a:solidFill>
                <a:srgbClr val="238DCD"/>
              </a:solidFill>
              <a:latin typeface="Helvetica Neue"/>
              <a:ea typeface="Helvetica Neue"/>
              <a:cs typeface="Helvetica Neue"/>
              <a:sym typeface="Helvetica Neue"/>
            </a:endParaRPr>
          </a:p>
          <a:p>
            <a:pPr lvl="0" algn="ctr" rtl="0">
              <a:spcBef>
                <a:spcPts val="0"/>
              </a:spcBef>
              <a:buNone/>
            </a:pPr>
            <a:r>
              <a:rPr lang="en-US" sz="6000" b="1" dirty="0">
                <a:solidFill>
                  <a:srgbClr val="238DCD"/>
                </a:solidFill>
                <a:latin typeface="Helvetica Neue"/>
                <a:ea typeface="Helvetica Neue"/>
                <a:cs typeface="Helvetica Neue"/>
                <a:sym typeface="Helvetica Neue"/>
              </a:rPr>
              <a:t>818 238 9895 </a:t>
            </a:r>
          </a:p>
          <a:p>
            <a:pPr lvl="0" algn="ctr" rtl="0">
              <a:spcBef>
                <a:spcPts val="0"/>
              </a:spcBef>
              <a:buNone/>
            </a:pPr>
            <a:r>
              <a:rPr lang="en-US" sz="4800" b="1" dirty="0">
                <a:solidFill>
                  <a:srgbClr val="238DCD"/>
                </a:solidFill>
                <a:latin typeface="Helvetica Neue"/>
                <a:ea typeface="Helvetica Neue"/>
                <a:cs typeface="Helvetica Neue"/>
                <a:sym typeface="Helvetica Neue"/>
              </a:rPr>
              <a:t>www.villagecounselingandwellness.com</a:t>
            </a:r>
            <a:endParaRPr sz="4800" b="1" dirty="0">
              <a:solidFill>
                <a:srgbClr val="238DCD"/>
              </a:solidFill>
              <a:latin typeface="Helvetica Neue"/>
              <a:ea typeface="Helvetica Neue"/>
              <a:cs typeface="Helvetica Neue"/>
              <a:sym typeface="Helvetica Neue"/>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p:cNvPicPr preferRelativeResize="0"/>
          <p:nvPr/>
        </p:nvPicPr>
        <p:blipFill>
          <a:blip r:embed="rId3">
            <a:alphaModFix/>
          </a:blip>
          <a:stretch>
            <a:fillRect/>
          </a:stretch>
        </p:blipFill>
        <p:spPr>
          <a:xfrm>
            <a:off x="3657161" y="957432"/>
            <a:ext cx="16527674" cy="10444023"/>
          </a:xfrm>
          <a:prstGeom prst="rect">
            <a:avLst/>
          </a:prstGeom>
          <a:noFill/>
          <a:ln>
            <a:noFill/>
          </a:ln>
        </p:spPr>
      </p:pic>
      <p:pic>
        <p:nvPicPr>
          <p:cNvPr id="307" name="Shape 307"/>
          <p:cNvPicPr preferRelativeResize="0"/>
          <p:nvPr/>
        </p:nvPicPr>
        <p:blipFill rotWithShape="1">
          <a:blip r:embed="rId4">
            <a:alphaModFix/>
          </a:blip>
          <a:srcRect/>
          <a:stretch/>
        </p:blipFill>
        <p:spPr>
          <a:xfrm flipH="1">
            <a:off x="-59532" y="11061152"/>
            <a:ext cx="24503100" cy="5351099"/>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70" name="Shape 70"/>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71" name="Shape 71"/>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72" name="Shape 72"/>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73" name="Shape 73"/>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74" name="Shape 74"/>
          <p:cNvPicPr preferRelativeResize="0"/>
          <p:nvPr/>
        </p:nvPicPr>
        <p:blipFill>
          <a:blip r:embed="rId7">
            <a:alphaModFix/>
          </a:blip>
          <a:stretch>
            <a:fillRect/>
          </a:stretch>
        </p:blipFill>
        <p:spPr>
          <a:xfrm>
            <a:off x="4279508" y="1942447"/>
            <a:ext cx="16358541" cy="8820775"/>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80" name="Shape 80"/>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81" name="Shape 81"/>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82" name="Shape 82"/>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83" name="Shape 83"/>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84" name="Shape 84"/>
          <p:cNvPicPr preferRelativeResize="0"/>
          <p:nvPr/>
        </p:nvPicPr>
        <p:blipFill>
          <a:blip r:embed="rId7">
            <a:alphaModFix/>
          </a:blip>
          <a:stretch>
            <a:fillRect/>
          </a:stretch>
        </p:blipFill>
        <p:spPr>
          <a:xfrm>
            <a:off x="4894611" y="0"/>
            <a:ext cx="13885287" cy="1106115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sp>
        <p:nvSpPr>
          <p:cNvPr id="90" name="Shape 90"/>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91" name="Shape 91"/>
          <p:cNvPicPr preferRelativeResize="0"/>
          <p:nvPr/>
        </p:nvPicPr>
        <p:blipFill rotWithShape="1">
          <a:blip r:embed="rId4">
            <a:alphaModFix/>
          </a:blip>
          <a:srcRect/>
          <a:stretch/>
        </p:blipFill>
        <p:spPr>
          <a:xfrm>
            <a:off x="16975031" y="12055650"/>
            <a:ext cx="693000" cy="693000"/>
          </a:xfrm>
          <a:prstGeom prst="rect">
            <a:avLst/>
          </a:prstGeom>
          <a:noFill/>
          <a:ln>
            <a:noFill/>
          </a:ln>
        </p:spPr>
      </p:pic>
      <p:pic>
        <p:nvPicPr>
          <p:cNvPr id="92" name="Shape 92"/>
          <p:cNvPicPr preferRelativeResize="0"/>
          <p:nvPr/>
        </p:nvPicPr>
        <p:blipFill rotWithShape="1">
          <a:blip r:embed="rId5">
            <a:alphaModFix/>
          </a:blip>
          <a:srcRect/>
          <a:stretch/>
        </p:blipFill>
        <p:spPr>
          <a:xfrm>
            <a:off x="16975031" y="11469910"/>
            <a:ext cx="693000" cy="560100"/>
          </a:xfrm>
          <a:prstGeom prst="rect">
            <a:avLst/>
          </a:prstGeom>
          <a:noFill/>
          <a:ln>
            <a:noFill/>
          </a:ln>
        </p:spPr>
      </p:pic>
      <p:sp>
        <p:nvSpPr>
          <p:cNvPr id="93" name="Shape 93"/>
          <p:cNvSpPr/>
          <p:nvPr/>
        </p:nvSpPr>
        <p:spPr>
          <a:xfrm>
            <a:off x="5378075" y="3079100"/>
            <a:ext cx="10604400" cy="7379400"/>
          </a:xfrm>
          <a:prstGeom prst="rect">
            <a:avLst/>
          </a:prstGeom>
          <a:noFill/>
          <a:ln>
            <a:noFill/>
          </a:ln>
        </p:spPr>
        <p:txBody>
          <a:bodyPr lIns="71425" tIns="71425" rIns="71425" bIns="71425" anchor="ctr" anchorCtr="0">
            <a:noAutofit/>
          </a:bodyPr>
          <a:lstStyle/>
          <a:p>
            <a:pPr marL="617360" marR="0" lvl="0" indent="-684035" rtl="0">
              <a:lnSpc>
                <a:spcPct val="100000"/>
              </a:lnSpc>
              <a:spcBef>
                <a:spcPts val="0"/>
              </a:spcBef>
              <a:spcAft>
                <a:spcPts val="0"/>
              </a:spcAft>
              <a:buClr>
                <a:srgbClr val="2188CA"/>
              </a:buClr>
              <a:buSzPct val="100000"/>
              <a:buFont typeface="Helvetica Neue"/>
              <a:buChar char="•"/>
            </a:pPr>
            <a:r>
              <a:rPr lang="en-US" sz="4800" b="1" i="0" u="none" strike="noStrike" cap="none">
                <a:solidFill>
                  <a:srgbClr val="2188CA"/>
                </a:solidFill>
                <a:latin typeface="Helvetica Neue"/>
                <a:ea typeface="Helvetica Neue"/>
                <a:cs typeface="Helvetica Neue"/>
                <a:sym typeface="Helvetica Neue"/>
              </a:rPr>
              <a:t>B</a:t>
            </a:r>
            <a:r>
              <a:rPr lang="en-US" sz="4800" b="1">
                <a:solidFill>
                  <a:srgbClr val="2188CA"/>
                </a:solidFill>
                <a:latin typeface="Helvetica Neue"/>
                <a:ea typeface="Helvetica Neue"/>
                <a:cs typeface="Helvetica Neue"/>
                <a:sym typeface="Helvetica Neue"/>
              </a:rPr>
              <a:t>reathlessness</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Rapid heartbeat</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Muscle tension</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Nausea, “butterflies”</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Feeling cold or clammy</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Shaking</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Perspiring</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Feeling of hairs standing on end</a:t>
            </a:r>
          </a:p>
        </p:txBody>
      </p:sp>
      <p:sp>
        <p:nvSpPr>
          <p:cNvPr id="94" name="Shape 94"/>
          <p:cNvSpPr txBox="1"/>
          <p:nvPr/>
        </p:nvSpPr>
        <p:spPr>
          <a:xfrm>
            <a:off x="3111500" y="1174750"/>
            <a:ext cx="18827700" cy="1301700"/>
          </a:xfrm>
          <a:prstGeom prst="rect">
            <a:avLst/>
          </a:prstGeom>
          <a:noFill/>
          <a:ln>
            <a:noFill/>
          </a:ln>
        </p:spPr>
        <p:txBody>
          <a:bodyPr lIns="91425" tIns="91425" rIns="91425" bIns="91425" anchor="t" anchorCtr="0">
            <a:noAutofit/>
          </a:bodyPr>
          <a:lstStyle/>
          <a:p>
            <a:pPr lvl="0" algn="ctr">
              <a:spcBef>
                <a:spcPts val="0"/>
              </a:spcBef>
              <a:buNone/>
            </a:pPr>
            <a:r>
              <a:rPr lang="en-US" sz="6000" b="1">
                <a:solidFill>
                  <a:srgbClr val="2188CA"/>
                </a:solidFill>
                <a:latin typeface="Helvetica Neue"/>
                <a:ea typeface="Helvetica Neue"/>
                <a:cs typeface="Helvetica Neue"/>
                <a:sym typeface="Helvetica Neue"/>
              </a:rPr>
              <a:t>Physiological Experiences Associated with Fear</a:t>
            </a:r>
          </a:p>
        </p:txBody>
      </p:sp>
      <p:pic>
        <p:nvPicPr>
          <p:cNvPr id="95" name="Shape 95"/>
          <p:cNvPicPr preferRelativeResize="0"/>
          <p:nvPr/>
        </p:nvPicPr>
        <p:blipFill rotWithShape="1">
          <a:blip r:embed="rId6">
            <a:alphaModFix amt="13000"/>
          </a:blip>
          <a:srcRect b="-15180"/>
          <a:stretch/>
        </p:blipFill>
        <p:spPr>
          <a:xfrm>
            <a:off x="4079300" y="2515150"/>
            <a:ext cx="16892100" cy="109442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01" name="Shape 101"/>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02" name="Shape 102"/>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03" name="Shape 103"/>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04" name="Shape 104"/>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105" name="Shape 105"/>
          <p:cNvPicPr preferRelativeResize="0"/>
          <p:nvPr/>
        </p:nvPicPr>
        <p:blipFill>
          <a:blip r:embed="rId7">
            <a:alphaModFix/>
          </a:blip>
          <a:stretch>
            <a:fillRect/>
          </a:stretch>
        </p:blipFill>
        <p:spPr>
          <a:xfrm>
            <a:off x="5332424" y="1002600"/>
            <a:ext cx="14277550" cy="9835649"/>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11" name="Shape 111"/>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12" name="Shape 112"/>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13" name="Shape 113"/>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14" name="Shape 114"/>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115" name="Shape 115"/>
          <p:cNvPicPr preferRelativeResize="0"/>
          <p:nvPr/>
        </p:nvPicPr>
        <p:blipFill>
          <a:blip r:embed="rId7">
            <a:alphaModFix/>
          </a:blip>
          <a:stretch>
            <a:fillRect/>
          </a:stretch>
        </p:blipFill>
        <p:spPr>
          <a:xfrm>
            <a:off x="5231399" y="1942450"/>
            <a:ext cx="14358350" cy="8246374"/>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pic>
        <p:nvPicPr>
          <p:cNvPr id="121" name="Shape 121"/>
          <p:cNvPicPr preferRelativeResize="0"/>
          <p:nvPr/>
        </p:nvPicPr>
        <p:blipFill>
          <a:blip r:embed="rId4">
            <a:alphaModFix amt="13000"/>
          </a:blip>
          <a:stretch>
            <a:fillRect/>
          </a:stretch>
        </p:blipFill>
        <p:spPr>
          <a:xfrm>
            <a:off x="3745961" y="1942449"/>
            <a:ext cx="16892076" cy="9501792"/>
          </a:xfrm>
          <a:prstGeom prst="rect">
            <a:avLst/>
          </a:prstGeom>
          <a:noFill/>
          <a:ln>
            <a:noFill/>
          </a:ln>
        </p:spPr>
      </p:pic>
      <p:sp>
        <p:nvSpPr>
          <p:cNvPr id="122" name="Shape 122"/>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23" name="Shape 123"/>
          <p:cNvPicPr preferRelativeResize="0"/>
          <p:nvPr/>
        </p:nvPicPr>
        <p:blipFill rotWithShape="1">
          <a:blip r:embed="rId5">
            <a:alphaModFix/>
          </a:blip>
          <a:srcRect/>
          <a:stretch/>
        </p:blipFill>
        <p:spPr>
          <a:xfrm>
            <a:off x="16975031" y="12055650"/>
            <a:ext cx="693000" cy="693000"/>
          </a:xfrm>
          <a:prstGeom prst="rect">
            <a:avLst/>
          </a:prstGeom>
          <a:noFill/>
          <a:ln>
            <a:noFill/>
          </a:ln>
        </p:spPr>
      </p:pic>
      <p:pic>
        <p:nvPicPr>
          <p:cNvPr id="124" name="Shape 124"/>
          <p:cNvPicPr preferRelativeResize="0"/>
          <p:nvPr/>
        </p:nvPicPr>
        <p:blipFill rotWithShape="1">
          <a:blip r:embed="rId6">
            <a:alphaModFix/>
          </a:blip>
          <a:srcRect/>
          <a:stretch/>
        </p:blipFill>
        <p:spPr>
          <a:xfrm>
            <a:off x="16975031" y="11469910"/>
            <a:ext cx="693000" cy="560100"/>
          </a:xfrm>
          <a:prstGeom prst="rect">
            <a:avLst/>
          </a:prstGeom>
          <a:noFill/>
          <a:ln>
            <a:noFill/>
          </a:ln>
        </p:spPr>
      </p:pic>
      <p:pic>
        <p:nvPicPr>
          <p:cNvPr id="125" name="Shape 125"/>
          <p:cNvPicPr preferRelativeResize="0"/>
          <p:nvPr/>
        </p:nvPicPr>
        <p:blipFill>
          <a:blip r:embed="rId7">
            <a:alphaModFix/>
          </a:blip>
          <a:stretch>
            <a:fillRect/>
          </a:stretch>
        </p:blipFill>
        <p:spPr>
          <a:xfrm>
            <a:off x="5187949" y="512525"/>
            <a:ext cx="14306549" cy="1021897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flipH="1">
            <a:off x="-59532" y="11061152"/>
            <a:ext cx="24503100" cy="5351099"/>
          </a:xfrm>
          <a:prstGeom prst="rect">
            <a:avLst/>
          </a:prstGeom>
          <a:noFill/>
          <a:ln>
            <a:noFill/>
          </a:ln>
        </p:spPr>
      </p:pic>
      <p:sp>
        <p:nvSpPr>
          <p:cNvPr id="131" name="Shape 131"/>
          <p:cNvSpPr/>
          <p:nvPr/>
        </p:nvSpPr>
        <p:spPr>
          <a:xfrm>
            <a:off x="17654075" y="11507375"/>
            <a:ext cx="5085600" cy="1270500"/>
          </a:xfrm>
          <a:prstGeom prst="rect">
            <a:avLst/>
          </a:prstGeom>
          <a:noFill/>
          <a:ln>
            <a:noFill/>
          </a:ln>
        </p:spPr>
        <p:txBody>
          <a:bodyPr lIns="71425" tIns="71425" rIns="71425" bIns="71425" anchor="ctr" anchorCtr="0">
            <a:noAutofit/>
          </a:bodyPr>
          <a:lstStyle/>
          <a:p>
            <a:pPr marL="0" marR="0" lvl="0" indent="0" algn="l" rtl="0">
              <a:lnSpc>
                <a:spcPct val="140000"/>
              </a:lnSpc>
              <a:spcBef>
                <a:spcPts val="0"/>
              </a:spcBef>
              <a:spcAft>
                <a:spcPts val="0"/>
              </a:spcAft>
              <a:buClr>
                <a:srgbClr val="2188CA"/>
              </a:buClr>
              <a:buSzPct val="25000"/>
              <a:buFont typeface="Helvetica Neue"/>
              <a:buNone/>
            </a:pPr>
            <a:r>
              <a:rPr lang="en-US" sz="3100" b="0" i="0" u="none" strike="noStrike" cap="none">
                <a:solidFill>
                  <a:srgbClr val="2188CA"/>
                </a:solidFill>
                <a:latin typeface="Helvetica Neue"/>
                <a:ea typeface="Helvetica Neue"/>
                <a:cs typeface="Helvetica Neue"/>
                <a:sym typeface="Helvetica Neue"/>
              </a:rPr>
              <a:t>@villagewellness</a:t>
            </a:r>
          </a:p>
          <a:p>
            <a:pPr marL="0" marR="0" lvl="0" indent="0" algn="l" rtl="0">
              <a:lnSpc>
                <a:spcPct val="140000"/>
              </a:lnSpc>
              <a:spcBef>
                <a:spcPts val="0"/>
              </a:spcBef>
              <a:spcAft>
                <a:spcPts val="0"/>
              </a:spcAft>
              <a:buClr>
                <a:srgbClr val="2188CA"/>
              </a:buClr>
              <a:buSzPct val="25000"/>
              <a:buFont typeface="Helvetica Neue"/>
              <a:buNone/>
            </a:pPr>
            <a:r>
              <a:rPr lang="en-US" sz="3100">
                <a:solidFill>
                  <a:srgbClr val="2188CA"/>
                </a:solidFill>
                <a:latin typeface="Helvetica Neue"/>
                <a:ea typeface="Helvetica Neue"/>
                <a:cs typeface="Helvetica Neue"/>
                <a:sym typeface="Helvetica Neue"/>
              </a:rPr>
              <a:t>/</a:t>
            </a:r>
            <a:r>
              <a:rPr lang="en-US" sz="3100" b="0" i="0" u="none" strike="noStrike" cap="none">
                <a:solidFill>
                  <a:srgbClr val="2188CA"/>
                </a:solidFill>
                <a:latin typeface="Helvetica Neue"/>
                <a:ea typeface="Helvetica Neue"/>
                <a:cs typeface="Helvetica Neue"/>
                <a:sym typeface="Helvetica Neue"/>
              </a:rPr>
              <a:t>villagewellness.solutions</a:t>
            </a:r>
          </a:p>
        </p:txBody>
      </p:sp>
      <p:pic>
        <p:nvPicPr>
          <p:cNvPr id="132" name="Shape 132"/>
          <p:cNvPicPr preferRelativeResize="0"/>
          <p:nvPr/>
        </p:nvPicPr>
        <p:blipFill rotWithShape="1">
          <a:blip r:embed="rId4">
            <a:alphaModFix/>
          </a:blip>
          <a:srcRect/>
          <a:stretch/>
        </p:blipFill>
        <p:spPr>
          <a:xfrm>
            <a:off x="16975031" y="12055650"/>
            <a:ext cx="693000" cy="693000"/>
          </a:xfrm>
          <a:prstGeom prst="rect">
            <a:avLst/>
          </a:prstGeom>
          <a:noFill/>
          <a:ln>
            <a:noFill/>
          </a:ln>
        </p:spPr>
      </p:pic>
      <p:pic>
        <p:nvPicPr>
          <p:cNvPr id="133" name="Shape 133"/>
          <p:cNvPicPr preferRelativeResize="0"/>
          <p:nvPr/>
        </p:nvPicPr>
        <p:blipFill rotWithShape="1">
          <a:blip r:embed="rId5">
            <a:alphaModFix/>
          </a:blip>
          <a:srcRect/>
          <a:stretch/>
        </p:blipFill>
        <p:spPr>
          <a:xfrm>
            <a:off x="16975031" y="11469910"/>
            <a:ext cx="693000" cy="560100"/>
          </a:xfrm>
          <a:prstGeom prst="rect">
            <a:avLst/>
          </a:prstGeom>
          <a:noFill/>
          <a:ln>
            <a:noFill/>
          </a:ln>
        </p:spPr>
      </p:pic>
      <p:sp>
        <p:nvSpPr>
          <p:cNvPr id="134" name="Shape 134"/>
          <p:cNvSpPr/>
          <p:nvPr/>
        </p:nvSpPr>
        <p:spPr>
          <a:xfrm>
            <a:off x="5333750" y="2908600"/>
            <a:ext cx="14383200" cy="5753400"/>
          </a:xfrm>
          <a:prstGeom prst="rect">
            <a:avLst/>
          </a:prstGeom>
          <a:noFill/>
          <a:ln>
            <a:noFill/>
          </a:ln>
        </p:spPr>
        <p:txBody>
          <a:bodyPr lIns="71425" tIns="71425" rIns="71425" bIns="71425" anchor="ctr" anchorCtr="0">
            <a:noAutofit/>
          </a:bodyPr>
          <a:lstStyle/>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Pain in pit of stomach or chest</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Sense of dread</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Wanting to shrink down and/or disappear</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Wanting to hide or cover your face and body</a:t>
            </a:r>
          </a:p>
          <a:p>
            <a:pPr marL="617360" marR="0" lvl="0" indent="-684035" rtl="0">
              <a:lnSpc>
                <a:spcPct val="100000"/>
              </a:lnSpc>
              <a:spcBef>
                <a:spcPts val="0"/>
              </a:spcBef>
              <a:spcAft>
                <a:spcPts val="0"/>
              </a:spcAft>
              <a:buClr>
                <a:srgbClr val="2188CA"/>
              </a:buClr>
              <a:buSzPct val="100000"/>
              <a:buFont typeface="Helvetica Neue"/>
              <a:buChar char="•"/>
            </a:pPr>
            <a:r>
              <a:rPr lang="en-US" sz="4800" b="1">
                <a:solidFill>
                  <a:srgbClr val="2188CA"/>
                </a:solidFill>
                <a:latin typeface="Helvetica Neue"/>
                <a:ea typeface="Helvetica Neue"/>
                <a:cs typeface="Helvetica Neue"/>
                <a:sym typeface="Helvetica Neue"/>
              </a:rPr>
              <a:t>Looking down and away from others</a:t>
            </a:r>
          </a:p>
        </p:txBody>
      </p:sp>
      <p:sp>
        <p:nvSpPr>
          <p:cNvPr id="135" name="Shape 135"/>
          <p:cNvSpPr txBox="1"/>
          <p:nvPr/>
        </p:nvSpPr>
        <p:spPr>
          <a:xfrm>
            <a:off x="3111500" y="1174750"/>
            <a:ext cx="18827700" cy="1301700"/>
          </a:xfrm>
          <a:prstGeom prst="rect">
            <a:avLst/>
          </a:prstGeom>
          <a:noFill/>
          <a:ln>
            <a:noFill/>
          </a:ln>
        </p:spPr>
        <p:txBody>
          <a:bodyPr lIns="91425" tIns="91425" rIns="91425" bIns="91425" anchor="t" anchorCtr="0">
            <a:noAutofit/>
          </a:bodyPr>
          <a:lstStyle/>
          <a:p>
            <a:pPr lvl="0" algn="ctr" rtl="0">
              <a:spcBef>
                <a:spcPts val="0"/>
              </a:spcBef>
              <a:buNone/>
            </a:pPr>
            <a:r>
              <a:rPr lang="en-US" sz="6000" b="1">
                <a:solidFill>
                  <a:srgbClr val="2188CA"/>
                </a:solidFill>
                <a:latin typeface="Helvetica Neue"/>
                <a:ea typeface="Helvetica Neue"/>
                <a:cs typeface="Helvetica Neue"/>
                <a:sym typeface="Helvetica Neue"/>
              </a:rPr>
              <a:t>Physiological Experiences Associated with Shame</a:t>
            </a:r>
          </a:p>
        </p:txBody>
      </p:sp>
      <p:sp>
        <p:nvSpPr>
          <p:cNvPr id="136" name="Shape 136"/>
          <p:cNvSpPr txBox="1"/>
          <p:nvPr/>
        </p:nvSpPr>
        <p:spPr>
          <a:xfrm>
            <a:off x="4312850" y="1191800"/>
            <a:ext cx="16425000" cy="19161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37" name="Shape 137"/>
          <p:cNvPicPr preferRelativeResize="0"/>
          <p:nvPr/>
        </p:nvPicPr>
        <p:blipFill>
          <a:blip r:embed="rId6">
            <a:alphaModFix amt="13000"/>
          </a:blip>
          <a:stretch>
            <a:fillRect/>
          </a:stretch>
        </p:blipFill>
        <p:spPr>
          <a:xfrm>
            <a:off x="3745986" y="2476449"/>
            <a:ext cx="16892076" cy="9501792"/>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839</Words>
  <Application>Microsoft Office PowerPoint</Application>
  <PresentationFormat>Custom</PresentationFormat>
  <Paragraphs>182</Paragraphs>
  <Slides>26</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Helvetica Neue</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Suzette Bray</dc:creator>
  <cp:lastModifiedBy>ccintech</cp:lastModifiedBy>
  <cp:revision>6</cp:revision>
  <cp:lastPrinted>2021-04-21T17:36:43Z</cp:lastPrinted>
  <dcterms:modified xsi:type="dcterms:W3CDTF">2022-02-01T23:12:02Z</dcterms:modified>
</cp:coreProperties>
</file>